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24"/>
  </p:notesMasterIdLst>
  <p:handoutMasterIdLst>
    <p:handoutMasterId r:id="rId25"/>
  </p:handoutMasterIdLst>
  <p:sldIdLst>
    <p:sldId id="330" r:id="rId3"/>
    <p:sldId id="314" r:id="rId4"/>
    <p:sldId id="372" r:id="rId5"/>
    <p:sldId id="262" r:id="rId6"/>
    <p:sldId id="384" r:id="rId7"/>
    <p:sldId id="396" r:id="rId8"/>
    <p:sldId id="394" r:id="rId9"/>
    <p:sldId id="397" r:id="rId10"/>
    <p:sldId id="398" r:id="rId11"/>
    <p:sldId id="401" r:id="rId12"/>
    <p:sldId id="403" r:id="rId13"/>
    <p:sldId id="405" r:id="rId14"/>
    <p:sldId id="406" r:id="rId15"/>
    <p:sldId id="412" r:id="rId16"/>
    <p:sldId id="407" r:id="rId17"/>
    <p:sldId id="408" r:id="rId18"/>
    <p:sldId id="411" r:id="rId19"/>
    <p:sldId id="390" r:id="rId20"/>
    <p:sldId id="395" r:id="rId21"/>
    <p:sldId id="388" r:id="rId22"/>
    <p:sldId id="387" r:id="rId23"/>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7" userDrawn="1">
          <p15:clr>
            <a:srgbClr val="A4A3A4"/>
          </p15:clr>
        </p15:guide>
        <p15:guide id="2" pos="37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6D3B7"/>
    <a:srgbClr val="405E62"/>
    <a:srgbClr val="DBA203"/>
    <a:srgbClr val="F4791C"/>
    <a:srgbClr val="F5300F"/>
    <a:srgbClr val="90BEB5"/>
    <a:srgbClr val="8CBCB4"/>
    <a:srgbClr val="52A4AE"/>
    <a:srgbClr val="92B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6533" autoAdjust="0"/>
  </p:normalViewPr>
  <p:slideViewPr>
    <p:cSldViewPr snapToGrid="0" showGuides="1">
      <p:cViewPr>
        <p:scale>
          <a:sx n="125" d="100"/>
          <a:sy n="125" d="100"/>
        </p:scale>
        <p:origin x="288" y="552"/>
      </p:cViewPr>
      <p:guideLst>
        <p:guide orient="horz" pos="2217"/>
        <p:guide pos="3792"/>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2025/10/21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0F58D-4693-4D7D-ADA6-732BDE111134}" type="datetimeFigureOut">
              <a:rPr lang="zh-CN" altLang="en-US" smtClean="0"/>
              <a:t>2025/10/21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567A2-8DEF-40AA-809F-50C0F430C25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92FC115-43AE-41EB-BF0D-DEDE8EE1D962}"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63097-6063-0CA6-5A3D-7F1E946D6F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F6636F-B44E-C32F-A2BF-198677614F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B5D473D-4453-D0E2-53ED-290A2272E2E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1B28F2F-2892-FF1A-8F21-4D74EAD0CCDA}"/>
              </a:ext>
            </a:extLst>
          </p:cNvPr>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713628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32BAF-88B4-2983-EDED-C4C04D9B1D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392579-8C50-70E8-A828-0BE4AD4665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7CC5FB-F702-DD88-79BF-F230681BA2E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59F62F8-A26B-24AA-01BD-2DA6A2F7E291}"/>
              </a:ext>
            </a:extLst>
          </p:cNvPr>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4229379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0FAF7-F9F5-FFAD-EC4F-2A9A29C2E0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4C5F7E-1FF8-DC6E-1EA4-C1080F2F5F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D64DF9-7A60-962B-17D8-8264743B40D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F6BCFFF-EC8E-B36F-88C3-A1B55FFCDAC0}"/>
              </a:ext>
            </a:extLst>
          </p:cNvPr>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164587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B2226-98D4-D590-7DBA-F684C6EE35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CE944BC-B526-58AD-001F-51277C8508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344B26C-2B12-337F-2534-1B118565730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24C2B7A-5174-0152-F99A-FEFBAA179673}"/>
              </a:ext>
            </a:extLst>
          </p:cNvPr>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4107243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406074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30B77-E83E-046C-E00F-E944E8108FA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BB9400-2D55-88E2-99AD-CABB9B916E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A607F0-3AE0-7893-C295-57F1C59281C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B94805C-1349-2945-0E59-8B7195C3E9DB}"/>
              </a:ext>
            </a:extLst>
          </p:cNvPr>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795941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AB9CB-29FD-7E4F-BF63-3B2F2A6D83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C88B27-4449-2B91-4FE1-E527DA5D3DC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EF77A80-5B70-4EC0-ABF5-F88E6CBD1A2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C8B235D-0BF7-A652-6334-523907D720D4}"/>
              </a:ext>
            </a:extLst>
          </p:cNvPr>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4023009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01720-FD80-E04E-97AC-94E6B556B9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5F92EC-6599-E62F-2893-78AB1DD411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72C133-9435-A738-96CF-5430C2C9064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CCBE789-4085-EB5D-A5D9-152269959666}"/>
              </a:ext>
            </a:extLst>
          </p:cNvPr>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726085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6F5FD-3BBA-E25B-4533-2E1039CAB3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A7F089-FF45-8422-7009-75E67C08DB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C27CDE-2C4B-8CEE-43C3-C8CE1E4D38E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88105D0-0CE4-59FD-5EC3-FC7127AD271D}"/>
              </a:ext>
            </a:extLst>
          </p:cNvPr>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569315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A10A3-62A6-1D9D-0BB5-CD91FDFC5E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F9D7E4-18A0-6CF1-B442-3FBCA811F85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B024908-1860-13A8-73CD-780EF29B1AC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B59CA36-8C98-FE1C-A2E7-64E99B690CAD}"/>
              </a:ext>
            </a:extLst>
          </p:cNvPr>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626265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31949-64E7-E5F8-E65F-1DAE3B276F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15673C8-5E4B-8F87-856B-F0C085EAB7B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6ED441A-0207-015F-0F7F-689AC943C38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37915C6-782E-CB2B-AD6A-D655F094384F}"/>
              </a:ext>
            </a:extLst>
          </p:cNvPr>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486965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9FD20-5D44-A603-020B-E7C65190AD1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CC76F2E-356C-D12A-3211-0BB76246DF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F9DF47E-DEC8-EB45-3710-94C94ED98AD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C161196-93ED-FC69-9D44-81FC65CC8540}"/>
              </a:ext>
            </a:extLst>
          </p:cNvPr>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860334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比较">
    <p:spTree>
      <p:nvGrpSpPr>
        <p:cNvPr id="1" name=""/>
        <p:cNvGrpSpPr/>
        <p:nvPr/>
      </p:nvGrpSpPr>
      <p:grpSpPr>
        <a:xfrm>
          <a:off x="0" y="0"/>
          <a:ext cx="0" cy="0"/>
          <a:chOff x="0" y="0"/>
          <a:chExt cx="0" cy="0"/>
        </a:xfrm>
      </p:grpSpPr>
      <p:grpSp>
        <p:nvGrpSpPr>
          <p:cNvPr id="4" name="组合 3"/>
          <p:cNvGrpSpPr/>
          <p:nvPr userDrawn="1"/>
        </p:nvGrpSpPr>
        <p:grpSpPr>
          <a:xfrm flipH="1" flipV="1">
            <a:off x="-15944" y="5422431"/>
            <a:ext cx="1120172" cy="1152143"/>
            <a:chOff x="1565992" y="3100101"/>
            <a:chExt cx="1406469" cy="2632106"/>
          </a:xfrm>
        </p:grpSpPr>
        <p:sp>
          <p:nvSpPr>
            <p:cNvPr id="25" name="等腰三角形 26"/>
            <p:cNvSpPr/>
            <p:nvPr userDrawn="1"/>
          </p:nvSpPr>
          <p:spPr>
            <a:xfrm flipV="1">
              <a:off x="1565992" y="3111145"/>
              <a:ext cx="1406469" cy="2621062"/>
            </a:xfrm>
            <a:custGeom>
              <a:avLst/>
              <a:gdLst>
                <a:gd name="connsiteX0" fmla="*/ 0 w 1406469"/>
                <a:gd name="connsiteY0" fmla="*/ 3476740 h 3476740"/>
                <a:gd name="connsiteX1" fmla="*/ 1406469 w 1406469"/>
                <a:gd name="connsiteY1" fmla="*/ 0 h 3476740"/>
                <a:gd name="connsiteX2" fmla="*/ 1406469 w 1406469"/>
                <a:gd name="connsiteY2" fmla="*/ 3476740 h 3476740"/>
                <a:gd name="connsiteX3" fmla="*/ 0 w 1406469"/>
                <a:gd name="connsiteY3" fmla="*/ 3476740 h 3476740"/>
                <a:gd name="connsiteX0-1" fmla="*/ 0 w 1406469"/>
                <a:gd name="connsiteY0-2" fmla="*/ 3476740 h 3476740"/>
                <a:gd name="connsiteX1-3" fmla="*/ 1406469 w 1406469"/>
                <a:gd name="connsiteY1-4" fmla="*/ 0 h 3476740"/>
                <a:gd name="connsiteX2-5" fmla="*/ 1400412 w 1406469"/>
                <a:gd name="connsiteY2-6" fmla="*/ 881316 h 3476740"/>
                <a:gd name="connsiteX3-7" fmla="*/ 1406469 w 1406469"/>
                <a:gd name="connsiteY3-8" fmla="*/ 3476740 h 3476740"/>
                <a:gd name="connsiteX4" fmla="*/ 0 w 1406469"/>
                <a:gd name="connsiteY4" fmla="*/ 3476740 h 3476740"/>
                <a:gd name="connsiteX0-9" fmla="*/ 0 w 1406469"/>
                <a:gd name="connsiteY0-10" fmla="*/ 3476740 h 3476740"/>
                <a:gd name="connsiteX1-11" fmla="*/ 1058581 w 1406469"/>
                <a:gd name="connsiteY1-12" fmla="*/ 855678 h 3476740"/>
                <a:gd name="connsiteX2-13" fmla="*/ 1406469 w 1406469"/>
                <a:gd name="connsiteY2-14" fmla="*/ 0 h 3476740"/>
                <a:gd name="connsiteX3-15" fmla="*/ 1400412 w 1406469"/>
                <a:gd name="connsiteY3-16" fmla="*/ 881316 h 3476740"/>
                <a:gd name="connsiteX4-17" fmla="*/ 1406469 w 1406469"/>
                <a:gd name="connsiteY4-18" fmla="*/ 3476740 h 3476740"/>
                <a:gd name="connsiteX5" fmla="*/ 0 w 1406469"/>
                <a:gd name="connsiteY5" fmla="*/ 3476740 h 3476740"/>
                <a:gd name="connsiteX0-19" fmla="*/ 0 w 1406469"/>
                <a:gd name="connsiteY0-20" fmla="*/ 2621062 h 2621062"/>
                <a:gd name="connsiteX1-21" fmla="*/ 1058581 w 1406469"/>
                <a:gd name="connsiteY1-22" fmla="*/ 0 h 2621062"/>
                <a:gd name="connsiteX2-23" fmla="*/ 1400412 w 1406469"/>
                <a:gd name="connsiteY2-24" fmla="*/ 25638 h 2621062"/>
                <a:gd name="connsiteX3-25" fmla="*/ 1406469 w 1406469"/>
                <a:gd name="connsiteY3-26" fmla="*/ 2621062 h 2621062"/>
                <a:gd name="connsiteX4-27" fmla="*/ 0 w 1406469"/>
                <a:gd name="connsiteY4-28" fmla="*/ 2621062 h 262106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406469" h="2621062">
                  <a:moveTo>
                    <a:pt x="0" y="2621062"/>
                  </a:moveTo>
                  <a:lnTo>
                    <a:pt x="1058581" y="0"/>
                  </a:lnTo>
                  <a:lnTo>
                    <a:pt x="1400412" y="25638"/>
                  </a:lnTo>
                  <a:lnTo>
                    <a:pt x="1406469" y="2621062"/>
                  </a:lnTo>
                  <a:lnTo>
                    <a:pt x="0" y="2621062"/>
                  </a:lnTo>
                  <a:close/>
                </a:path>
              </a:pathLst>
            </a:custGeom>
            <a:gradFill>
              <a:gsLst>
                <a:gs pos="76000">
                  <a:srgbClr val="52A4AE"/>
                </a:gs>
                <a:gs pos="37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userDrawn="1"/>
          </p:nvSpPr>
          <p:spPr>
            <a:xfrm flipV="1">
              <a:off x="1779353" y="3100101"/>
              <a:ext cx="1175657" cy="1389601"/>
            </a:xfrm>
            <a:prstGeom prst="triangle">
              <a:avLst>
                <a:gd name="adj" fmla="val 100000"/>
              </a:avLst>
            </a:prstGeom>
            <a:gradFill>
              <a:gsLst>
                <a:gs pos="100000">
                  <a:srgbClr val="77B6BF"/>
                </a:gs>
                <a:gs pos="45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userDrawn="1"/>
        </p:nvGrpSpPr>
        <p:grpSpPr>
          <a:xfrm>
            <a:off x="6404298" y="-615311"/>
            <a:ext cx="5787702" cy="3740603"/>
            <a:chOff x="6404298" y="-615311"/>
            <a:chExt cx="5787702" cy="3740603"/>
          </a:xfrm>
        </p:grpSpPr>
        <p:sp>
          <p:nvSpPr>
            <p:cNvPr id="13" name="等腰三角形 12"/>
            <p:cNvSpPr/>
            <p:nvPr userDrawn="1"/>
          </p:nvSpPr>
          <p:spPr>
            <a:xfrm flipV="1">
              <a:off x="9918359" y="-2"/>
              <a:ext cx="2273641" cy="2225843"/>
            </a:xfrm>
            <a:prstGeom prst="triangle">
              <a:avLst>
                <a:gd name="adj" fmla="val 100000"/>
              </a:avLst>
            </a:prstGeom>
            <a:gradFill>
              <a:gsLst>
                <a:gs pos="75000">
                  <a:srgbClr val="5CACCF"/>
                </a:gs>
                <a:gs pos="31000">
                  <a:srgbClr val="B6D3B7"/>
                </a:gs>
              </a:gsLst>
              <a:lin ang="30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21"/>
            <p:cNvSpPr/>
            <p:nvPr userDrawn="1"/>
          </p:nvSpPr>
          <p:spPr>
            <a:xfrm>
              <a:off x="7858555" y="613606"/>
              <a:ext cx="1215869" cy="1409798"/>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1175168 w 1175168"/>
                <a:gd name="connsiteY0-170" fmla="*/ 1423350 h 1442358"/>
                <a:gd name="connsiteX1-171" fmla="*/ 446919 w 1175168"/>
                <a:gd name="connsiteY1-172" fmla="*/ 1442358 h 1442358"/>
                <a:gd name="connsiteX2-173" fmla="*/ 0 w 1175168"/>
                <a:gd name="connsiteY2-174" fmla="*/ 0 h 1442358"/>
                <a:gd name="connsiteX3-175" fmla="*/ 1175168 w 1175168"/>
                <a:gd name="connsiteY3-176" fmla="*/ 1423350 h 1442358"/>
                <a:gd name="connsiteX0-177" fmla="*/ 1215869 w 1215869"/>
                <a:gd name="connsiteY0-178" fmla="*/ 1390790 h 1409798"/>
                <a:gd name="connsiteX1-179" fmla="*/ 487620 w 1215869"/>
                <a:gd name="connsiteY1-180" fmla="*/ 1409798 h 1409798"/>
                <a:gd name="connsiteX2-181" fmla="*/ 0 w 1215869"/>
                <a:gd name="connsiteY2-182" fmla="*/ 0 h 1409798"/>
                <a:gd name="connsiteX3-183" fmla="*/ 1215869 w 1215869"/>
                <a:gd name="connsiteY3-184" fmla="*/ 1390790 h 1409798"/>
              </a:gdLst>
              <a:ahLst/>
              <a:cxnLst>
                <a:cxn ang="0">
                  <a:pos x="connsiteX0-1" y="connsiteY0-2"/>
                </a:cxn>
                <a:cxn ang="0">
                  <a:pos x="connsiteX1-3" y="connsiteY1-4"/>
                </a:cxn>
                <a:cxn ang="0">
                  <a:pos x="connsiteX2-5" y="connsiteY2-6"/>
                </a:cxn>
                <a:cxn ang="0">
                  <a:pos x="connsiteX3-7" y="connsiteY3-8"/>
                </a:cxn>
              </a:cxnLst>
              <a:rect l="l" t="t" r="r" b="b"/>
              <a:pathLst>
                <a:path w="1215869" h="1409798">
                  <a:moveTo>
                    <a:pt x="1215869" y="1390790"/>
                  </a:moveTo>
                  <a:lnTo>
                    <a:pt x="487620" y="1409798"/>
                  </a:lnTo>
                  <a:lnTo>
                    <a:pt x="0" y="0"/>
                  </a:lnTo>
                  <a:lnTo>
                    <a:pt x="1215869" y="1390790"/>
                  </a:lnTo>
                  <a:close/>
                </a:path>
              </a:pathLst>
            </a:custGeom>
            <a:gradFill>
              <a:gsLst>
                <a:gs pos="62000">
                  <a:srgbClr val="52A4AE"/>
                </a:gs>
                <a:gs pos="35000">
                  <a:srgbClr val="92BFB5"/>
                </a:gs>
              </a:gsLst>
              <a:lin ang="19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21"/>
            <p:cNvSpPr/>
            <p:nvPr userDrawn="1"/>
          </p:nvSpPr>
          <p:spPr>
            <a:xfrm>
              <a:off x="7854306" y="615599"/>
              <a:ext cx="598827" cy="142529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728249 w 728249"/>
                <a:gd name="connsiteY0-170" fmla="*/ 1369482 h 1388490"/>
                <a:gd name="connsiteX1-171" fmla="*/ 0 w 728249"/>
                <a:gd name="connsiteY1-172" fmla="*/ 1388490 h 1388490"/>
                <a:gd name="connsiteX2-173" fmla="*/ 272516 w 728249"/>
                <a:gd name="connsiteY2-174" fmla="*/ 0 h 1388490"/>
                <a:gd name="connsiteX3-175" fmla="*/ 728249 w 728249"/>
                <a:gd name="connsiteY3-176" fmla="*/ 1369482 h 1388490"/>
                <a:gd name="connsiteX0-177" fmla="*/ 487618 w 487618"/>
                <a:gd name="connsiteY0-178" fmla="*/ 1369482 h 1369482"/>
                <a:gd name="connsiteX1-179" fmla="*/ 0 w 487618"/>
                <a:gd name="connsiteY1-180" fmla="*/ 1364427 h 1369482"/>
                <a:gd name="connsiteX2-181" fmla="*/ 31885 w 487618"/>
                <a:gd name="connsiteY2-182" fmla="*/ 0 h 1369482"/>
                <a:gd name="connsiteX3-183" fmla="*/ 487618 w 487618"/>
                <a:gd name="connsiteY3-184" fmla="*/ 1369482 h 1369482"/>
                <a:gd name="connsiteX0-185" fmla="*/ 571839 w 571839"/>
                <a:gd name="connsiteY0-186" fmla="*/ 1369482 h 1376459"/>
                <a:gd name="connsiteX1-187" fmla="*/ 0 w 571839"/>
                <a:gd name="connsiteY1-188" fmla="*/ 1376459 h 1376459"/>
                <a:gd name="connsiteX2-189" fmla="*/ 116106 w 571839"/>
                <a:gd name="connsiteY2-190" fmla="*/ 0 h 1376459"/>
                <a:gd name="connsiteX3-191" fmla="*/ 571839 w 571839"/>
                <a:gd name="connsiteY3-192" fmla="*/ 1369482 h 1376459"/>
                <a:gd name="connsiteX0-193" fmla="*/ 571839 w 571839"/>
                <a:gd name="connsiteY0-194" fmla="*/ 1369482 h 1376459"/>
                <a:gd name="connsiteX1-195" fmla="*/ 0 w 571839"/>
                <a:gd name="connsiteY1-196" fmla="*/ 1376459 h 1376459"/>
                <a:gd name="connsiteX2-197" fmla="*/ 67979 w 571839"/>
                <a:gd name="connsiteY2-198" fmla="*/ 0 h 1376459"/>
                <a:gd name="connsiteX3-199" fmla="*/ 571839 w 571839"/>
                <a:gd name="connsiteY3-200" fmla="*/ 1369482 h 1376459"/>
                <a:gd name="connsiteX0-201" fmla="*/ 598827 w 598827"/>
                <a:gd name="connsiteY0-202" fmla="*/ 1418322 h 1425299"/>
                <a:gd name="connsiteX1-203" fmla="*/ 26988 w 598827"/>
                <a:gd name="connsiteY1-204" fmla="*/ 1425299 h 1425299"/>
                <a:gd name="connsiteX2-205" fmla="*/ 0 w 598827"/>
                <a:gd name="connsiteY2-206" fmla="*/ 0 h 1425299"/>
                <a:gd name="connsiteX3-207" fmla="*/ 598827 w 598827"/>
                <a:gd name="connsiteY3-208" fmla="*/ 1418322 h 1425299"/>
              </a:gdLst>
              <a:ahLst/>
              <a:cxnLst>
                <a:cxn ang="0">
                  <a:pos x="connsiteX0-1" y="connsiteY0-2"/>
                </a:cxn>
                <a:cxn ang="0">
                  <a:pos x="connsiteX1-3" y="connsiteY1-4"/>
                </a:cxn>
                <a:cxn ang="0">
                  <a:pos x="connsiteX2-5" y="connsiteY2-6"/>
                </a:cxn>
                <a:cxn ang="0">
                  <a:pos x="connsiteX3-7" y="connsiteY3-8"/>
                </a:cxn>
              </a:cxnLst>
              <a:rect l="l" t="t" r="r" b="b"/>
              <a:pathLst>
                <a:path w="598827" h="1425299">
                  <a:moveTo>
                    <a:pt x="598827" y="1418322"/>
                  </a:moveTo>
                  <a:lnTo>
                    <a:pt x="26988" y="1425299"/>
                  </a:lnTo>
                  <a:lnTo>
                    <a:pt x="0" y="0"/>
                  </a:lnTo>
                  <a:lnTo>
                    <a:pt x="598827" y="1418322"/>
                  </a:lnTo>
                  <a:close/>
                </a:path>
              </a:pathLst>
            </a:custGeom>
            <a:gradFill>
              <a:gsLst>
                <a:gs pos="92000">
                  <a:srgbClr val="52A4AE"/>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userDrawn="1"/>
          </p:nvSpPr>
          <p:spPr>
            <a:xfrm flipV="1">
              <a:off x="10981437" y="1028695"/>
              <a:ext cx="1210563" cy="2096597"/>
            </a:xfrm>
            <a:prstGeom prst="triangle">
              <a:avLst>
                <a:gd name="adj" fmla="val 100000"/>
              </a:avLst>
            </a:prstGeom>
            <a:gradFill>
              <a:gsLst>
                <a:gs pos="63000">
                  <a:srgbClr val="A7D2E5"/>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userDrawn="1"/>
          </p:nvSpPr>
          <p:spPr>
            <a:xfrm flipV="1">
              <a:off x="10976024" y="1028694"/>
              <a:ext cx="1210563" cy="980579"/>
            </a:xfrm>
            <a:prstGeom prst="triangle">
              <a:avLst>
                <a:gd name="adj" fmla="val 100000"/>
              </a:avLst>
            </a:prstGeom>
            <a:gradFill>
              <a:gsLst>
                <a:gs pos="65000">
                  <a:srgbClr val="5CACCF"/>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21"/>
            <p:cNvSpPr/>
            <p:nvPr userDrawn="1"/>
          </p:nvSpPr>
          <p:spPr>
            <a:xfrm>
              <a:off x="9315405" y="-484853"/>
              <a:ext cx="1697920" cy="2760286"/>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Lst>
              <a:ahLst/>
              <a:cxnLst>
                <a:cxn ang="0">
                  <a:pos x="connsiteX0-1" y="connsiteY0-2"/>
                </a:cxn>
                <a:cxn ang="0">
                  <a:pos x="connsiteX1-3" y="connsiteY1-4"/>
                </a:cxn>
                <a:cxn ang="0">
                  <a:pos x="connsiteX2-5" y="connsiteY2-6"/>
                </a:cxn>
                <a:cxn ang="0">
                  <a:pos x="connsiteX3-7" y="connsiteY3-8"/>
                </a:cxn>
              </a:cxnLst>
              <a:rect l="l" t="t" r="r" b="b"/>
              <a:pathLst>
                <a:path w="1697920" h="2760286">
                  <a:moveTo>
                    <a:pt x="0" y="2760286"/>
                  </a:moveTo>
                  <a:lnTo>
                    <a:pt x="77866" y="0"/>
                  </a:lnTo>
                  <a:lnTo>
                    <a:pt x="1697920" y="1535186"/>
                  </a:lnTo>
                  <a:lnTo>
                    <a:pt x="0" y="2760286"/>
                  </a:lnTo>
                  <a:close/>
                </a:path>
              </a:pathLst>
            </a:custGeom>
            <a:gradFill>
              <a:gsLst>
                <a:gs pos="93000">
                  <a:srgbClr val="52A4AE"/>
                </a:gs>
                <a:gs pos="40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21"/>
            <p:cNvSpPr/>
            <p:nvPr userDrawn="1"/>
          </p:nvSpPr>
          <p:spPr>
            <a:xfrm>
              <a:off x="7854758" y="-615311"/>
              <a:ext cx="1569062" cy="289749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459311 w 1569062"/>
                <a:gd name="connsiteY0-130" fmla="*/ 2897490 h 2897490"/>
                <a:gd name="connsiteX1-131" fmla="*/ 0 w 1569062"/>
                <a:gd name="connsiteY1-132" fmla="*/ 1229977 h 2897490"/>
                <a:gd name="connsiteX2-133" fmla="*/ 1569062 w 1569062"/>
                <a:gd name="connsiteY2-134" fmla="*/ 0 h 2897490"/>
                <a:gd name="connsiteX3-135" fmla="*/ 1459311 w 1569062"/>
                <a:gd name="connsiteY3-136" fmla="*/ 2897490 h 2897490"/>
              </a:gdLst>
              <a:ahLst/>
              <a:cxnLst>
                <a:cxn ang="0">
                  <a:pos x="connsiteX0-1" y="connsiteY0-2"/>
                </a:cxn>
                <a:cxn ang="0">
                  <a:pos x="connsiteX1-3" y="connsiteY1-4"/>
                </a:cxn>
                <a:cxn ang="0">
                  <a:pos x="connsiteX2-5" y="connsiteY2-6"/>
                </a:cxn>
                <a:cxn ang="0">
                  <a:pos x="connsiteX3-7" y="connsiteY3-8"/>
                </a:cxn>
              </a:cxnLst>
              <a:rect l="l" t="t" r="r" b="b"/>
              <a:pathLst>
                <a:path w="1569062" h="2897490">
                  <a:moveTo>
                    <a:pt x="1459311" y="2897490"/>
                  </a:moveTo>
                  <a:lnTo>
                    <a:pt x="0" y="1229977"/>
                  </a:lnTo>
                  <a:lnTo>
                    <a:pt x="1569062" y="0"/>
                  </a:lnTo>
                  <a:lnTo>
                    <a:pt x="1459311" y="2897490"/>
                  </a:lnTo>
                  <a:close/>
                </a:path>
              </a:pathLst>
            </a:custGeom>
            <a:gradFill>
              <a:gsLst>
                <a:gs pos="100000">
                  <a:srgbClr val="52A4AE"/>
                </a:gs>
                <a:gs pos="37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1"/>
            <p:cNvSpPr/>
            <p:nvPr userDrawn="1"/>
          </p:nvSpPr>
          <p:spPr>
            <a:xfrm rot="19016716">
              <a:off x="7429689" y="1625281"/>
              <a:ext cx="749276" cy="47365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Lst>
              <a:ahLst/>
              <a:cxnLst>
                <a:cxn ang="0">
                  <a:pos x="connsiteX0-1" y="connsiteY0-2"/>
                </a:cxn>
                <a:cxn ang="0">
                  <a:pos x="connsiteX1-3" y="connsiteY1-4"/>
                </a:cxn>
                <a:cxn ang="0">
                  <a:pos x="connsiteX2-5" y="connsiteY2-6"/>
                </a:cxn>
                <a:cxn ang="0">
                  <a:pos x="connsiteX3-7" y="connsiteY3-8"/>
                </a:cxn>
              </a:cxnLst>
              <a:rect l="l" t="t" r="r" b="b"/>
              <a:pathLst>
                <a:path w="1113510" h="1200099">
                  <a:moveTo>
                    <a:pt x="545691" y="1200100"/>
                  </a:moveTo>
                  <a:lnTo>
                    <a:pt x="0" y="287234"/>
                  </a:lnTo>
                  <a:lnTo>
                    <a:pt x="1113511" y="0"/>
                  </a:lnTo>
                  <a:lnTo>
                    <a:pt x="545691" y="1200100"/>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1"/>
            <p:cNvSpPr/>
            <p:nvPr userDrawn="1"/>
          </p:nvSpPr>
          <p:spPr>
            <a:xfrm rot="19016716">
              <a:off x="6932975" y="1332339"/>
              <a:ext cx="813578" cy="55312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Lst>
              <a:ahLst/>
              <a:cxnLst>
                <a:cxn ang="0">
                  <a:pos x="connsiteX0-1" y="connsiteY0-2"/>
                </a:cxn>
                <a:cxn ang="0">
                  <a:pos x="connsiteX1-3" y="connsiteY1-4"/>
                </a:cxn>
                <a:cxn ang="0">
                  <a:pos x="connsiteX2-5" y="connsiteY2-6"/>
                </a:cxn>
                <a:cxn ang="0">
                  <a:pos x="connsiteX3-7" y="connsiteY3-8"/>
                </a:cxn>
              </a:cxnLst>
              <a:rect l="l" t="t" r="r" b="b"/>
              <a:pathLst>
                <a:path w="1209070" h="1401450">
                  <a:moveTo>
                    <a:pt x="302414" y="1401450"/>
                  </a:moveTo>
                  <a:lnTo>
                    <a:pt x="0" y="1"/>
                  </a:lnTo>
                  <a:lnTo>
                    <a:pt x="1209069" y="699361"/>
                  </a:lnTo>
                  <a:lnTo>
                    <a:pt x="302414" y="140145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userDrawn="1"/>
          </p:nvSpPr>
          <p:spPr>
            <a:xfrm rot="19016716">
              <a:off x="6404298" y="1055749"/>
              <a:ext cx="493101" cy="56486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Lst>
              <a:ahLst/>
              <a:cxnLst>
                <a:cxn ang="0">
                  <a:pos x="connsiteX0-1" y="connsiteY0-2"/>
                </a:cxn>
                <a:cxn ang="0">
                  <a:pos x="connsiteX1-3" y="connsiteY1-4"/>
                </a:cxn>
                <a:cxn ang="0">
                  <a:pos x="connsiteX2-5" y="connsiteY2-6"/>
                </a:cxn>
                <a:cxn ang="0">
                  <a:pos x="connsiteX3-7" y="connsiteY3-8"/>
                </a:cxn>
              </a:cxnLst>
              <a:rect l="l" t="t" r="r" b="b"/>
              <a:pathLst>
                <a:path w="732805" h="1431177">
                  <a:moveTo>
                    <a:pt x="0" y="699715"/>
                  </a:moveTo>
                  <a:lnTo>
                    <a:pt x="242889" y="1"/>
                  </a:lnTo>
                  <a:lnTo>
                    <a:pt x="732804" y="1431176"/>
                  </a:lnTo>
                  <a:lnTo>
                    <a:pt x="0" y="699715"/>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1"/>
            <p:cNvSpPr/>
            <p:nvPr userDrawn="1"/>
          </p:nvSpPr>
          <p:spPr>
            <a:xfrm rot="19016716">
              <a:off x="6519455" y="1855065"/>
              <a:ext cx="420702" cy="39939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 name="connsiteX0-89" fmla="*/ 0 w 732804"/>
                <a:gd name="connsiteY0-90" fmla="*/ 424454 h 1155916"/>
                <a:gd name="connsiteX1-91" fmla="*/ 703793 w 732804"/>
                <a:gd name="connsiteY1-92" fmla="*/ 1 h 1155916"/>
                <a:gd name="connsiteX2-93" fmla="*/ 732804 w 732804"/>
                <a:gd name="connsiteY2-94" fmla="*/ 1155915 h 1155916"/>
                <a:gd name="connsiteX3-95" fmla="*/ 0 w 732804"/>
                <a:gd name="connsiteY3-96" fmla="*/ 424454 h 1155916"/>
                <a:gd name="connsiteX0-97" fmla="*/ 0 w 703794"/>
                <a:gd name="connsiteY0-98" fmla="*/ 424454 h 1436384"/>
                <a:gd name="connsiteX1-99" fmla="*/ 703793 w 703794"/>
                <a:gd name="connsiteY1-100" fmla="*/ 1 h 1436384"/>
                <a:gd name="connsiteX2-101" fmla="*/ 358875 w 703794"/>
                <a:gd name="connsiteY2-102" fmla="*/ 1436384 h 1436384"/>
                <a:gd name="connsiteX3-103" fmla="*/ 0 w 703794"/>
                <a:gd name="connsiteY3-104" fmla="*/ 424454 h 1436384"/>
                <a:gd name="connsiteX0-105" fmla="*/ 0 w 625213"/>
                <a:gd name="connsiteY0-106" fmla="*/ 0 h 1011930"/>
                <a:gd name="connsiteX1-107" fmla="*/ 625212 w 625213"/>
                <a:gd name="connsiteY1-108" fmla="*/ 76158 h 1011930"/>
                <a:gd name="connsiteX2-109" fmla="*/ 358875 w 625213"/>
                <a:gd name="connsiteY2-110" fmla="*/ 1011930 h 1011930"/>
                <a:gd name="connsiteX3-111" fmla="*/ 0 w 625213"/>
                <a:gd name="connsiteY3-112" fmla="*/ 0 h 1011930"/>
              </a:gdLst>
              <a:ahLst/>
              <a:cxnLst>
                <a:cxn ang="0">
                  <a:pos x="connsiteX0-1" y="connsiteY0-2"/>
                </a:cxn>
                <a:cxn ang="0">
                  <a:pos x="connsiteX1-3" y="connsiteY1-4"/>
                </a:cxn>
                <a:cxn ang="0">
                  <a:pos x="connsiteX2-5" y="connsiteY2-6"/>
                </a:cxn>
                <a:cxn ang="0">
                  <a:pos x="connsiteX3-7" y="connsiteY3-8"/>
                </a:cxn>
              </a:cxnLst>
              <a:rect l="l" t="t" r="r" b="b"/>
              <a:pathLst>
                <a:path w="625213" h="1011930">
                  <a:moveTo>
                    <a:pt x="0" y="0"/>
                  </a:moveTo>
                  <a:lnTo>
                    <a:pt x="625212" y="76158"/>
                  </a:lnTo>
                  <a:lnTo>
                    <a:pt x="358875" y="1011930"/>
                  </a:lnTo>
                  <a:lnTo>
                    <a:pt x="0" y="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userDrawn="1"/>
        </p:nvSpPr>
        <p:spPr>
          <a:xfrm>
            <a:off x="197820" y="263237"/>
            <a:ext cx="11797868" cy="6605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userDrawn="1"/>
        </p:nvSpPr>
        <p:spPr>
          <a:xfrm>
            <a:off x="6386946" y="5422432"/>
            <a:ext cx="5822505" cy="1446611"/>
          </a:xfrm>
          <a:prstGeom prst="triangle">
            <a:avLst>
              <a:gd name="adj" fmla="val 100000"/>
            </a:avLst>
          </a:prstGeom>
          <a:gradFill>
            <a:gsLst>
              <a:gs pos="67000">
                <a:srgbClr val="FFFFFF"/>
              </a:gs>
              <a:gs pos="0">
                <a:srgbClr val="E1EAEF">
                  <a:alpha val="57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userDrawn="1"/>
        </p:nvGrpSpPr>
        <p:grpSpPr>
          <a:xfrm>
            <a:off x="5659987" y="1377793"/>
            <a:ext cx="906097" cy="0"/>
            <a:chOff x="5444832" y="1399309"/>
            <a:chExt cx="906097" cy="0"/>
          </a:xfrm>
        </p:grpSpPr>
        <p:cxnSp>
          <p:nvCxnSpPr>
            <p:cNvPr id="28" name="直接连接符 27"/>
            <p:cNvCxnSpPr/>
            <p:nvPr/>
          </p:nvCxnSpPr>
          <p:spPr>
            <a:xfrm>
              <a:off x="5444832" y="1399309"/>
              <a:ext cx="454994" cy="0"/>
            </a:xfrm>
            <a:prstGeom prst="line">
              <a:avLst/>
            </a:prstGeom>
            <a:ln w="57150">
              <a:gradFill>
                <a:gsLst>
                  <a:gs pos="0">
                    <a:srgbClr val="92BFB5"/>
                  </a:gs>
                  <a:gs pos="100000">
                    <a:srgbClr val="52A4A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895935" y="1399309"/>
              <a:ext cx="45499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比较">
    <p:spTree>
      <p:nvGrpSpPr>
        <p:cNvPr id="1" name=""/>
        <p:cNvGrpSpPr/>
        <p:nvPr/>
      </p:nvGrpSpPr>
      <p:grpSpPr>
        <a:xfrm>
          <a:off x="0" y="0"/>
          <a:ext cx="0" cy="0"/>
          <a:chOff x="0" y="0"/>
          <a:chExt cx="0" cy="0"/>
        </a:xfrm>
      </p:grpSpPr>
      <p:grpSp>
        <p:nvGrpSpPr>
          <p:cNvPr id="15" name="组合 14"/>
          <p:cNvGrpSpPr/>
          <p:nvPr userDrawn="1"/>
        </p:nvGrpSpPr>
        <p:grpSpPr>
          <a:xfrm flipH="1" flipV="1">
            <a:off x="-15944" y="5422431"/>
            <a:ext cx="1120172" cy="1152143"/>
            <a:chOff x="1565992" y="3100101"/>
            <a:chExt cx="1406469" cy="2632106"/>
          </a:xfrm>
        </p:grpSpPr>
        <p:sp>
          <p:nvSpPr>
            <p:cNvPr id="16" name="等腰三角形 26"/>
            <p:cNvSpPr/>
            <p:nvPr userDrawn="1"/>
          </p:nvSpPr>
          <p:spPr>
            <a:xfrm flipV="1">
              <a:off x="1565992" y="3111145"/>
              <a:ext cx="1406469" cy="2621062"/>
            </a:xfrm>
            <a:custGeom>
              <a:avLst/>
              <a:gdLst>
                <a:gd name="connsiteX0" fmla="*/ 0 w 1406469"/>
                <a:gd name="connsiteY0" fmla="*/ 3476740 h 3476740"/>
                <a:gd name="connsiteX1" fmla="*/ 1406469 w 1406469"/>
                <a:gd name="connsiteY1" fmla="*/ 0 h 3476740"/>
                <a:gd name="connsiteX2" fmla="*/ 1406469 w 1406469"/>
                <a:gd name="connsiteY2" fmla="*/ 3476740 h 3476740"/>
                <a:gd name="connsiteX3" fmla="*/ 0 w 1406469"/>
                <a:gd name="connsiteY3" fmla="*/ 3476740 h 3476740"/>
                <a:gd name="connsiteX0-1" fmla="*/ 0 w 1406469"/>
                <a:gd name="connsiteY0-2" fmla="*/ 3476740 h 3476740"/>
                <a:gd name="connsiteX1-3" fmla="*/ 1406469 w 1406469"/>
                <a:gd name="connsiteY1-4" fmla="*/ 0 h 3476740"/>
                <a:gd name="connsiteX2-5" fmla="*/ 1400412 w 1406469"/>
                <a:gd name="connsiteY2-6" fmla="*/ 881316 h 3476740"/>
                <a:gd name="connsiteX3-7" fmla="*/ 1406469 w 1406469"/>
                <a:gd name="connsiteY3-8" fmla="*/ 3476740 h 3476740"/>
                <a:gd name="connsiteX4" fmla="*/ 0 w 1406469"/>
                <a:gd name="connsiteY4" fmla="*/ 3476740 h 3476740"/>
                <a:gd name="connsiteX0-9" fmla="*/ 0 w 1406469"/>
                <a:gd name="connsiteY0-10" fmla="*/ 3476740 h 3476740"/>
                <a:gd name="connsiteX1-11" fmla="*/ 1058581 w 1406469"/>
                <a:gd name="connsiteY1-12" fmla="*/ 855678 h 3476740"/>
                <a:gd name="connsiteX2-13" fmla="*/ 1406469 w 1406469"/>
                <a:gd name="connsiteY2-14" fmla="*/ 0 h 3476740"/>
                <a:gd name="connsiteX3-15" fmla="*/ 1400412 w 1406469"/>
                <a:gd name="connsiteY3-16" fmla="*/ 881316 h 3476740"/>
                <a:gd name="connsiteX4-17" fmla="*/ 1406469 w 1406469"/>
                <a:gd name="connsiteY4-18" fmla="*/ 3476740 h 3476740"/>
                <a:gd name="connsiteX5" fmla="*/ 0 w 1406469"/>
                <a:gd name="connsiteY5" fmla="*/ 3476740 h 3476740"/>
                <a:gd name="connsiteX0-19" fmla="*/ 0 w 1406469"/>
                <a:gd name="connsiteY0-20" fmla="*/ 2621062 h 2621062"/>
                <a:gd name="connsiteX1-21" fmla="*/ 1058581 w 1406469"/>
                <a:gd name="connsiteY1-22" fmla="*/ 0 h 2621062"/>
                <a:gd name="connsiteX2-23" fmla="*/ 1400412 w 1406469"/>
                <a:gd name="connsiteY2-24" fmla="*/ 25638 h 2621062"/>
                <a:gd name="connsiteX3-25" fmla="*/ 1406469 w 1406469"/>
                <a:gd name="connsiteY3-26" fmla="*/ 2621062 h 2621062"/>
                <a:gd name="connsiteX4-27" fmla="*/ 0 w 1406469"/>
                <a:gd name="connsiteY4-28" fmla="*/ 2621062 h 262106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406469" h="2621062">
                  <a:moveTo>
                    <a:pt x="0" y="2621062"/>
                  </a:moveTo>
                  <a:lnTo>
                    <a:pt x="1058581" y="0"/>
                  </a:lnTo>
                  <a:lnTo>
                    <a:pt x="1400412" y="25638"/>
                  </a:lnTo>
                  <a:lnTo>
                    <a:pt x="1406469" y="2621062"/>
                  </a:lnTo>
                  <a:lnTo>
                    <a:pt x="0" y="2621062"/>
                  </a:lnTo>
                  <a:close/>
                </a:path>
              </a:pathLst>
            </a:custGeom>
            <a:gradFill>
              <a:gsLst>
                <a:gs pos="76000">
                  <a:srgbClr val="52A4AE"/>
                </a:gs>
                <a:gs pos="37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userDrawn="1"/>
          </p:nvSpPr>
          <p:spPr>
            <a:xfrm flipV="1">
              <a:off x="1779353" y="3100101"/>
              <a:ext cx="1175657" cy="1389601"/>
            </a:xfrm>
            <a:prstGeom prst="triangle">
              <a:avLst>
                <a:gd name="adj" fmla="val 100000"/>
              </a:avLst>
            </a:prstGeom>
            <a:gradFill>
              <a:gsLst>
                <a:gs pos="100000">
                  <a:srgbClr val="77B6BF"/>
                </a:gs>
                <a:gs pos="45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userDrawn="1"/>
        </p:nvGrpSpPr>
        <p:grpSpPr>
          <a:xfrm>
            <a:off x="6404298" y="-615311"/>
            <a:ext cx="5787702" cy="3740603"/>
            <a:chOff x="6404298" y="-615311"/>
            <a:chExt cx="5787702" cy="3740603"/>
          </a:xfrm>
        </p:grpSpPr>
        <p:sp>
          <p:nvSpPr>
            <p:cNvPr id="19" name="等腰三角形 18"/>
            <p:cNvSpPr/>
            <p:nvPr userDrawn="1"/>
          </p:nvSpPr>
          <p:spPr>
            <a:xfrm flipV="1">
              <a:off x="9918359" y="-2"/>
              <a:ext cx="2273641" cy="2225843"/>
            </a:xfrm>
            <a:prstGeom prst="triangle">
              <a:avLst>
                <a:gd name="adj" fmla="val 100000"/>
              </a:avLst>
            </a:prstGeom>
            <a:gradFill>
              <a:gsLst>
                <a:gs pos="75000">
                  <a:srgbClr val="5CACCF"/>
                </a:gs>
                <a:gs pos="31000">
                  <a:srgbClr val="B6D3B7"/>
                </a:gs>
              </a:gsLst>
              <a:lin ang="30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1"/>
            <p:cNvSpPr/>
            <p:nvPr userDrawn="1"/>
          </p:nvSpPr>
          <p:spPr>
            <a:xfrm>
              <a:off x="7858555" y="613606"/>
              <a:ext cx="1215869" cy="1409798"/>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1175168 w 1175168"/>
                <a:gd name="connsiteY0-170" fmla="*/ 1423350 h 1442358"/>
                <a:gd name="connsiteX1-171" fmla="*/ 446919 w 1175168"/>
                <a:gd name="connsiteY1-172" fmla="*/ 1442358 h 1442358"/>
                <a:gd name="connsiteX2-173" fmla="*/ 0 w 1175168"/>
                <a:gd name="connsiteY2-174" fmla="*/ 0 h 1442358"/>
                <a:gd name="connsiteX3-175" fmla="*/ 1175168 w 1175168"/>
                <a:gd name="connsiteY3-176" fmla="*/ 1423350 h 1442358"/>
                <a:gd name="connsiteX0-177" fmla="*/ 1215869 w 1215869"/>
                <a:gd name="connsiteY0-178" fmla="*/ 1390790 h 1409798"/>
                <a:gd name="connsiteX1-179" fmla="*/ 487620 w 1215869"/>
                <a:gd name="connsiteY1-180" fmla="*/ 1409798 h 1409798"/>
                <a:gd name="connsiteX2-181" fmla="*/ 0 w 1215869"/>
                <a:gd name="connsiteY2-182" fmla="*/ 0 h 1409798"/>
                <a:gd name="connsiteX3-183" fmla="*/ 1215869 w 1215869"/>
                <a:gd name="connsiteY3-184" fmla="*/ 1390790 h 1409798"/>
              </a:gdLst>
              <a:ahLst/>
              <a:cxnLst>
                <a:cxn ang="0">
                  <a:pos x="connsiteX0-1" y="connsiteY0-2"/>
                </a:cxn>
                <a:cxn ang="0">
                  <a:pos x="connsiteX1-3" y="connsiteY1-4"/>
                </a:cxn>
                <a:cxn ang="0">
                  <a:pos x="connsiteX2-5" y="connsiteY2-6"/>
                </a:cxn>
                <a:cxn ang="0">
                  <a:pos x="connsiteX3-7" y="connsiteY3-8"/>
                </a:cxn>
              </a:cxnLst>
              <a:rect l="l" t="t" r="r" b="b"/>
              <a:pathLst>
                <a:path w="1215869" h="1409798">
                  <a:moveTo>
                    <a:pt x="1215869" y="1390790"/>
                  </a:moveTo>
                  <a:lnTo>
                    <a:pt x="487620" y="1409798"/>
                  </a:lnTo>
                  <a:lnTo>
                    <a:pt x="0" y="0"/>
                  </a:lnTo>
                  <a:lnTo>
                    <a:pt x="1215869" y="1390790"/>
                  </a:lnTo>
                  <a:close/>
                </a:path>
              </a:pathLst>
            </a:custGeom>
            <a:gradFill>
              <a:gsLst>
                <a:gs pos="62000">
                  <a:srgbClr val="52A4AE"/>
                </a:gs>
                <a:gs pos="35000">
                  <a:srgbClr val="92BFB5"/>
                </a:gs>
              </a:gsLst>
              <a:lin ang="19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1"/>
            <p:cNvSpPr/>
            <p:nvPr userDrawn="1"/>
          </p:nvSpPr>
          <p:spPr>
            <a:xfrm>
              <a:off x="7854306" y="615599"/>
              <a:ext cx="598827" cy="142529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728249 w 728249"/>
                <a:gd name="connsiteY0-170" fmla="*/ 1369482 h 1388490"/>
                <a:gd name="connsiteX1-171" fmla="*/ 0 w 728249"/>
                <a:gd name="connsiteY1-172" fmla="*/ 1388490 h 1388490"/>
                <a:gd name="connsiteX2-173" fmla="*/ 272516 w 728249"/>
                <a:gd name="connsiteY2-174" fmla="*/ 0 h 1388490"/>
                <a:gd name="connsiteX3-175" fmla="*/ 728249 w 728249"/>
                <a:gd name="connsiteY3-176" fmla="*/ 1369482 h 1388490"/>
                <a:gd name="connsiteX0-177" fmla="*/ 487618 w 487618"/>
                <a:gd name="connsiteY0-178" fmla="*/ 1369482 h 1369482"/>
                <a:gd name="connsiteX1-179" fmla="*/ 0 w 487618"/>
                <a:gd name="connsiteY1-180" fmla="*/ 1364427 h 1369482"/>
                <a:gd name="connsiteX2-181" fmla="*/ 31885 w 487618"/>
                <a:gd name="connsiteY2-182" fmla="*/ 0 h 1369482"/>
                <a:gd name="connsiteX3-183" fmla="*/ 487618 w 487618"/>
                <a:gd name="connsiteY3-184" fmla="*/ 1369482 h 1369482"/>
                <a:gd name="connsiteX0-185" fmla="*/ 571839 w 571839"/>
                <a:gd name="connsiteY0-186" fmla="*/ 1369482 h 1376459"/>
                <a:gd name="connsiteX1-187" fmla="*/ 0 w 571839"/>
                <a:gd name="connsiteY1-188" fmla="*/ 1376459 h 1376459"/>
                <a:gd name="connsiteX2-189" fmla="*/ 116106 w 571839"/>
                <a:gd name="connsiteY2-190" fmla="*/ 0 h 1376459"/>
                <a:gd name="connsiteX3-191" fmla="*/ 571839 w 571839"/>
                <a:gd name="connsiteY3-192" fmla="*/ 1369482 h 1376459"/>
                <a:gd name="connsiteX0-193" fmla="*/ 571839 w 571839"/>
                <a:gd name="connsiteY0-194" fmla="*/ 1369482 h 1376459"/>
                <a:gd name="connsiteX1-195" fmla="*/ 0 w 571839"/>
                <a:gd name="connsiteY1-196" fmla="*/ 1376459 h 1376459"/>
                <a:gd name="connsiteX2-197" fmla="*/ 67979 w 571839"/>
                <a:gd name="connsiteY2-198" fmla="*/ 0 h 1376459"/>
                <a:gd name="connsiteX3-199" fmla="*/ 571839 w 571839"/>
                <a:gd name="connsiteY3-200" fmla="*/ 1369482 h 1376459"/>
                <a:gd name="connsiteX0-201" fmla="*/ 598827 w 598827"/>
                <a:gd name="connsiteY0-202" fmla="*/ 1418322 h 1425299"/>
                <a:gd name="connsiteX1-203" fmla="*/ 26988 w 598827"/>
                <a:gd name="connsiteY1-204" fmla="*/ 1425299 h 1425299"/>
                <a:gd name="connsiteX2-205" fmla="*/ 0 w 598827"/>
                <a:gd name="connsiteY2-206" fmla="*/ 0 h 1425299"/>
                <a:gd name="connsiteX3-207" fmla="*/ 598827 w 598827"/>
                <a:gd name="connsiteY3-208" fmla="*/ 1418322 h 1425299"/>
              </a:gdLst>
              <a:ahLst/>
              <a:cxnLst>
                <a:cxn ang="0">
                  <a:pos x="connsiteX0-1" y="connsiteY0-2"/>
                </a:cxn>
                <a:cxn ang="0">
                  <a:pos x="connsiteX1-3" y="connsiteY1-4"/>
                </a:cxn>
                <a:cxn ang="0">
                  <a:pos x="connsiteX2-5" y="connsiteY2-6"/>
                </a:cxn>
                <a:cxn ang="0">
                  <a:pos x="connsiteX3-7" y="connsiteY3-8"/>
                </a:cxn>
              </a:cxnLst>
              <a:rect l="l" t="t" r="r" b="b"/>
              <a:pathLst>
                <a:path w="598827" h="1425299">
                  <a:moveTo>
                    <a:pt x="598827" y="1418322"/>
                  </a:moveTo>
                  <a:lnTo>
                    <a:pt x="26988" y="1425299"/>
                  </a:lnTo>
                  <a:lnTo>
                    <a:pt x="0" y="0"/>
                  </a:lnTo>
                  <a:lnTo>
                    <a:pt x="598827" y="1418322"/>
                  </a:lnTo>
                  <a:close/>
                </a:path>
              </a:pathLst>
            </a:custGeom>
            <a:gradFill>
              <a:gsLst>
                <a:gs pos="92000">
                  <a:srgbClr val="52A4AE"/>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userDrawn="1"/>
          </p:nvSpPr>
          <p:spPr>
            <a:xfrm flipV="1">
              <a:off x="10981437" y="1028695"/>
              <a:ext cx="1210563" cy="2096597"/>
            </a:xfrm>
            <a:prstGeom prst="triangle">
              <a:avLst>
                <a:gd name="adj" fmla="val 100000"/>
              </a:avLst>
            </a:prstGeom>
            <a:gradFill>
              <a:gsLst>
                <a:gs pos="63000">
                  <a:srgbClr val="A7D2E5"/>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userDrawn="1"/>
          </p:nvSpPr>
          <p:spPr>
            <a:xfrm flipV="1">
              <a:off x="10976024" y="1028694"/>
              <a:ext cx="1210563" cy="980579"/>
            </a:xfrm>
            <a:prstGeom prst="triangle">
              <a:avLst>
                <a:gd name="adj" fmla="val 100000"/>
              </a:avLst>
            </a:prstGeom>
            <a:gradFill>
              <a:gsLst>
                <a:gs pos="65000">
                  <a:srgbClr val="5CACCF"/>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1"/>
            <p:cNvSpPr/>
            <p:nvPr userDrawn="1"/>
          </p:nvSpPr>
          <p:spPr>
            <a:xfrm>
              <a:off x="9315405" y="-484853"/>
              <a:ext cx="1697920" cy="2760286"/>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Lst>
              <a:ahLst/>
              <a:cxnLst>
                <a:cxn ang="0">
                  <a:pos x="connsiteX0-1" y="connsiteY0-2"/>
                </a:cxn>
                <a:cxn ang="0">
                  <a:pos x="connsiteX1-3" y="connsiteY1-4"/>
                </a:cxn>
                <a:cxn ang="0">
                  <a:pos x="connsiteX2-5" y="connsiteY2-6"/>
                </a:cxn>
                <a:cxn ang="0">
                  <a:pos x="connsiteX3-7" y="connsiteY3-8"/>
                </a:cxn>
              </a:cxnLst>
              <a:rect l="l" t="t" r="r" b="b"/>
              <a:pathLst>
                <a:path w="1697920" h="2760286">
                  <a:moveTo>
                    <a:pt x="0" y="2760286"/>
                  </a:moveTo>
                  <a:lnTo>
                    <a:pt x="77866" y="0"/>
                  </a:lnTo>
                  <a:lnTo>
                    <a:pt x="1697920" y="1535186"/>
                  </a:lnTo>
                  <a:lnTo>
                    <a:pt x="0" y="2760286"/>
                  </a:lnTo>
                  <a:close/>
                </a:path>
              </a:pathLst>
            </a:custGeom>
            <a:gradFill>
              <a:gsLst>
                <a:gs pos="93000">
                  <a:srgbClr val="52A4AE"/>
                </a:gs>
                <a:gs pos="40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1"/>
            <p:cNvSpPr/>
            <p:nvPr userDrawn="1"/>
          </p:nvSpPr>
          <p:spPr>
            <a:xfrm>
              <a:off x="7854758" y="-615311"/>
              <a:ext cx="1569062" cy="289749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459311 w 1569062"/>
                <a:gd name="connsiteY0-130" fmla="*/ 2897490 h 2897490"/>
                <a:gd name="connsiteX1-131" fmla="*/ 0 w 1569062"/>
                <a:gd name="connsiteY1-132" fmla="*/ 1229977 h 2897490"/>
                <a:gd name="connsiteX2-133" fmla="*/ 1569062 w 1569062"/>
                <a:gd name="connsiteY2-134" fmla="*/ 0 h 2897490"/>
                <a:gd name="connsiteX3-135" fmla="*/ 1459311 w 1569062"/>
                <a:gd name="connsiteY3-136" fmla="*/ 2897490 h 2897490"/>
              </a:gdLst>
              <a:ahLst/>
              <a:cxnLst>
                <a:cxn ang="0">
                  <a:pos x="connsiteX0-1" y="connsiteY0-2"/>
                </a:cxn>
                <a:cxn ang="0">
                  <a:pos x="connsiteX1-3" y="connsiteY1-4"/>
                </a:cxn>
                <a:cxn ang="0">
                  <a:pos x="connsiteX2-5" y="connsiteY2-6"/>
                </a:cxn>
                <a:cxn ang="0">
                  <a:pos x="connsiteX3-7" y="connsiteY3-8"/>
                </a:cxn>
              </a:cxnLst>
              <a:rect l="l" t="t" r="r" b="b"/>
              <a:pathLst>
                <a:path w="1569062" h="2897490">
                  <a:moveTo>
                    <a:pt x="1459311" y="2897490"/>
                  </a:moveTo>
                  <a:lnTo>
                    <a:pt x="0" y="1229977"/>
                  </a:lnTo>
                  <a:lnTo>
                    <a:pt x="1569062" y="0"/>
                  </a:lnTo>
                  <a:lnTo>
                    <a:pt x="1459311" y="2897490"/>
                  </a:lnTo>
                  <a:close/>
                </a:path>
              </a:pathLst>
            </a:custGeom>
            <a:gradFill>
              <a:gsLst>
                <a:gs pos="100000">
                  <a:srgbClr val="52A4AE"/>
                </a:gs>
                <a:gs pos="37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1"/>
            <p:cNvSpPr/>
            <p:nvPr userDrawn="1"/>
          </p:nvSpPr>
          <p:spPr>
            <a:xfrm rot="19016716">
              <a:off x="7429689" y="1625281"/>
              <a:ext cx="749276" cy="47365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Lst>
              <a:ahLst/>
              <a:cxnLst>
                <a:cxn ang="0">
                  <a:pos x="connsiteX0-1" y="connsiteY0-2"/>
                </a:cxn>
                <a:cxn ang="0">
                  <a:pos x="connsiteX1-3" y="connsiteY1-4"/>
                </a:cxn>
                <a:cxn ang="0">
                  <a:pos x="connsiteX2-5" y="connsiteY2-6"/>
                </a:cxn>
                <a:cxn ang="0">
                  <a:pos x="connsiteX3-7" y="connsiteY3-8"/>
                </a:cxn>
              </a:cxnLst>
              <a:rect l="l" t="t" r="r" b="b"/>
              <a:pathLst>
                <a:path w="1113510" h="1200099">
                  <a:moveTo>
                    <a:pt x="545691" y="1200100"/>
                  </a:moveTo>
                  <a:lnTo>
                    <a:pt x="0" y="287234"/>
                  </a:lnTo>
                  <a:lnTo>
                    <a:pt x="1113511" y="0"/>
                  </a:lnTo>
                  <a:lnTo>
                    <a:pt x="545691" y="1200100"/>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1"/>
            <p:cNvSpPr/>
            <p:nvPr userDrawn="1"/>
          </p:nvSpPr>
          <p:spPr>
            <a:xfrm rot="19016716">
              <a:off x="6932975" y="1332339"/>
              <a:ext cx="813578" cy="55312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Lst>
              <a:ahLst/>
              <a:cxnLst>
                <a:cxn ang="0">
                  <a:pos x="connsiteX0-1" y="connsiteY0-2"/>
                </a:cxn>
                <a:cxn ang="0">
                  <a:pos x="connsiteX1-3" y="connsiteY1-4"/>
                </a:cxn>
                <a:cxn ang="0">
                  <a:pos x="connsiteX2-5" y="connsiteY2-6"/>
                </a:cxn>
                <a:cxn ang="0">
                  <a:pos x="connsiteX3-7" y="connsiteY3-8"/>
                </a:cxn>
              </a:cxnLst>
              <a:rect l="l" t="t" r="r" b="b"/>
              <a:pathLst>
                <a:path w="1209070" h="1401450">
                  <a:moveTo>
                    <a:pt x="302414" y="1401450"/>
                  </a:moveTo>
                  <a:lnTo>
                    <a:pt x="0" y="1"/>
                  </a:lnTo>
                  <a:lnTo>
                    <a:pt x="1209069" y="699361"/>
                  </a:lnTo>
                  <a:lnTo>
                    <a:pt x="302414" y="140145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1"/>
            <p:cNvSpPr/>
            <p:nvPr userDrawn="1"/>
          </p:nvSpPr>
          <p:spPr>
            <a:xfrm rot="19016716">
              <a:off x="6404298" y="1055749"/>
              <a:ext cx="493101" cy="56486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Lst>
              <a:ahLst/>
              <a:cxnLst>
                <a:cxn ang="0">
                  <a:pos x="connsiteX0-1" y="connsiteY0-2"/>
                </a:cxn>
                <a:cxn ang="0">
                  <a:pos x="connsiteX1-3" y="connsiteY1-4"/>
                </a:cxn>
                <a:cxn ang="0">
                  <a:pos x="connsiteX2-5" y="connsiteY2-6"/>
                </a:cxn>
                <a:cxn ang="0">
                  <a:pos x="connsiteX3-7" y="connsiteY3-8"/>
                </a:cxn>
              </a:cxnLst>
              <a:rect l="l" t="t" r="r" b="b"/>
              <a:pathLst>
                <a:path w="732805" h="1431177">
                  <a:moveTo>
                    <a:pt x="0" y="699715"/>
                  </a:moveTo>
                  <a:lnTo>
                    <a:pt x="242889" y="1"/>
                  </a:lnTo>
                  <a:lnTo>
                    <a:pt x="732804" y="1431176"/>
                  </a:lnTo>
                  <a:lnTo>
                    <a:pt x="0" y="699715"/>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1"/>
            <p:cNvSpPr/>
            <p:nvPr userDrawn="1"/>
          </p:nvSpPr>
          <p:spPr>
            <a:xfrm rot="19016716">
              <a:off x="6519455" y="1855065"/>
              <a:ext cx="420702" cy="39939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 name="connsiteX0-89" fmla="*/ 0 w 732804"/>
                <a:gd name="connsiteY0-90" fmla="*/ 424454 h 1155916"/>
                <a:gd name="connsiteX1-91" fmla="*/ 703793 w 732804"/>
                <a:gd name="connsiteY1-92" fmla="*/ 1 h 1155916"/>
                <a:gd name="connsiteX2-93" fmla="*/ 732804 w 732804"/>
                <a:gd name="connsiteY2-94" fmla="*/ 1155915 h 1155916"/>
                <a:gd name="connsiteX3-95" fmla="*/ 0 w 732804"/>
                <a:gd name="connsiteY3-96" fmla="*/ 424454 h 1155916"/>
                <a:gd name="connsiteX0-97" fmla="*/ 0 w 703794"/>
                <a:gd name="connsiteY0-98" fmla="*/ 424454 h 1436384"/>
                <a:gd name="connsiteX1-99" fmla="*/ 703793 w 703794"/>
                <a:gd name="connsiteY1-100" fmla="*/ 1 h 1436384"/>
                <a:gd name="connsiteX2-101" fmla="*/ 358875 w 703794"/>
                <a:gd name="connsiteY2-102" fmla="*/ 1436384 h 1436384"/>
                <a:gd name="connsiteX3-103" fmla="*/ 0 w 703794"/>
                <a:gd name="connsiteY3-104" fmla="*/ 424454 h 1436384"/>
                <a:gd name="connsiteX0-105" fmla="*/ 0 w 625213"/>
                <a:gd name="connsiteY0-106" fmla="*/ 0 h 1011930"/>
                <a:gd name="connsiteX1-107" fmla="*/ 625212 w 625213"/>
                <a:gd name="connsiteY1-108" fmla="*/ 76158 h 1011930"/>
                <a:gd name="connsiteX2-109" fmla="*/ 358875 w 625213"/>
                <a:gd name="connsiteY2-110" fmla="*/ 1011930 h 1011930"/>
                <a:gd name="connsiteX3-111" fmla="*/ 0 w 625213"/>
                <a:gd name="connsiteY3-112" fmla="*/ 0 h 1011930"/>
              </a:gdLst>
              <a:ahLst/>
              <a:cxnLst>
                <a:cxn ang="0">
                  <a:pos x="connsiteX0-1" y="connsiteY0-2"/>
                </a:cxn>
                <a:cxn ang="0">
                  <a:pos x="connsiteX1-3" y="connsiteY1-4"/>
                </a:cxn>
                <a:cxn ang="0">
                  <a:pos x="connsiteX2-5" y="connsiteY2-6"/>
                </a:cxn>
                <a:cxn ang="0">
                  <a:pos x="connsiteX3-7" y="connsiteY3-8"/>
                </a:cxn>
              </a:cxnLst>
              <a:rect l="l" t="t" r="r" b="b"/>
              <a:pathLst>
                <a:path w="625213" h="1011930">
                  <a:moveTo>
                    <a:pt x="0" y="0"/>
                  </a:moveTo>
                  <a:lnTo>
                    <a:pt x="625212" y="76158"/>
                  </a:lnTo>
                  <a:lnTo>
                    <a:pt x="358875" y="1011930"/>
                  </a:lnTo>
                  <a:lnTo>
                    <a:pt x="0" y="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userDrawn="1"/>
        </p:nvSpPr>
        <p:spPr>
          <a:xfrm>
            <a:off x="197820" y="263237"/>
            <a:ext cx="11797868" cy="6605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userDrawn="1"/>
        </p:nvSpPr>
        <p:spPr>
          <a:xfrm>
            <a:off x="6386946" y="5422432"/>
            <a:ext cx="5822505" cy="1446611"/>
          </a:xfrm>
          <a:prstGeom prst="triangle">
            <a:avLst>
              <a:gd name="adj" fmla="val 100000"/>
            </a:avLst>
          </a:prstGeom>
          <a:gradFill>
            <a:gsLst>
              <a:gs pos="67000">
                <a:srgbClr val="FFFFFF"/>
              </a:gs>
              <a:gs pos="0">
                <a:srgbClr val="E1EAEF">
                  <a:alpha val="57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userDrawn="1"/>
        </p:nvGrpSpPr>
        <p:grpSpPr>
          <a:xfrm>
            <a:off x="5659987" y="1377793"/>
            <a:ext cx="906097" cy="0"/>
            <a:chOff x="5444832" y="1399309"/>
            <a:chExt cx="906097" cy="0"/>
          </a:xfrm>
        </p:grpSpPr>
        <p:cxnSp>
          <p:nvCxnSpPr>
            <p:cNvPr id="33" name="直接连接符 32"/>
            <p:cNvCxnSpPr/>
            <p:nvPr/>
          </p:nvCxnSpPr>
          <p:spPr>
            <a:xfrm>
              <a:off x="5444832" y="1399309"/>
              <a:ext cx="454994" cy="0"/>
            </a:xfrm>
            <a:prstGeom prst="line">
              <a:avLst/>
            </a:prstGeom>
            <a:ln w="57150">
              <a:gradFill>
                <a:gsLst>
                  <a:gs pos="0">
                    <a:srgbClr val="92BFB5"/>
                  </a:gs>
                  <a:gs pos="100000">
                    <a:srgbClr val="52A4A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895935" y="1399309"/>
              <a:ext cx="45499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比较">
    <p:spTree>
      <p:nvGrpSpPr>
        <p:cNvPr id="1" name=""/>
        <p:cNvGrpSpPr/>
        <p:nvPr/>
      </p:nvGrpSpPr>
      <p:grpSpPr>
        <a:xfrm>
          <a:off x="0" y="0"/>
          <a:ext cx="0" cy="0"/>
          <a:chOff x="0" y="0"/>
          <a:chExt cx="0" cy="0"/>
        </a:xfrm>
      </p:grpSpPr>
      <p:grpSp>
        <p:nvGrpSpPr>
          <p:cNvPr id="15" name="组合 14"/>
          <p:cNvGrpSpPr/>
          <p:nvPr userDrawn="1"/>
        </p:nvGrpSpPr>
        <p:grpSpPr>
          <a:xfrm flipH="1" flipV="1">
            <a:off x="-15944" y="5422431"/>
            <a:ext cx="1120172" cy="1152143"/>
            <a:chOff x="1565992" y="3100101"/>
            <a:chExt cx="1406469" cy="2632106"/>
          </a:xfrm>
        </p:grpSpPr>
        <p:sp>
          <p:nvSpPr>
            <p:cNvPr id="16" name="等腰三角形 26"/>
            <p:cNvSpPr/>
            <p:nvPr userDrawn="1"/>
          </p:nvSpPr>
          <p:spPr>
            <a:xfrm flipV="1">
              <a:off x="1565992" y="3111145"/>
              <a:ext cx="1406469" cy="2621062"/>
            </a:xfrm>
            <a:custGeom>
              <a:avLst/>
              <a:gdLst>
                <a:gd name="connsiteX0" fmla="*/ 0 w 1406469"/>
                <a:gd name="connsiteY0" fmla="*/ 3476740 h 3476740"/>
                <a:gd name="connsiteX1" fmla="*/ 1406469 w 1406469"/>
                <a:gd name="connsiteY1" fmla="*/ 0 h 3476740"/>
                <a:gd name="connsiteX2" fmla="*/ 1406469 w 1406469"/>
                <a:gd name="connsiteY2" fmla="*/ 3476740 h 3476740"/>
                <a:gd name="connsiteX3" fmla="*/ 0 w 1406469"/>
                <a:gd name="connsiteY3" fmla="*/ 3476740 h 3476740"/>
                <a:gd name="connsiteX0-1" fmla="*/ 0 w 1406469"/>
                <a:gd name="connsiteY0-2" fmla="*/ 3476740 h 3476740"/>
                <a:gd name="connsiteX1-3" fmla="*/ 1406469 w 1406469"/>
                <a:gd name="connsiteY1-4" fmla="*/ 0 h 3476740"/>
                <a:gd name="connsiteX2-5" fmla="*/ 1400412 w 1406469"/>
                <a:gd name="connsiteY2-6" fmla="*/ 881316 h 3476740"/>
                <a:gd name="connsiteX3-7" fmla="*/ 1406469 w 1406469"/>
                <a:gd name="connsiteY3-8" fmla="*/ 3476740 h 3476740"/>
                <a:gd name="connsiteX4" fmla="*/ 0 w 1406469"/>
                <a:gd name="connsiteY4" fmla="*/ 3476740 h 3476740"/>
                <a:gd name="connsiteX0-9" fmla="*/ 0 w 1406469"/>
                <a:gd name="connsiteY0-10" fmla="*/ 3476740 h 3476740"/>
                <a:gd name="connsiteX1-11" fmla="*/ 1058581 w 1406469"/>
                <a:gd name="connsiteY1-12" fmla="*/ 855678 h 3476740"/>
                <a:gd name="connsiteX2-13" fmla="*/ 1406469 w 1406469"/>
                <a:gd name="connsiteY2-14" fmla="*/ 0 h 3476740"/>
                <a:gd name="connsiteX3-15" fmla="*/ 1400412 w 1406469"/>
                <a:gd name="connsiteY3-16" fmla="*/ 881316 h 3476740"/>
                <a:gd name="connsiteX4-17" fmla="*/ 1406469 w 1406469"/>
                <a:gd name="connsiteY4-18" fmla="*/ 3476740 h 3476740"/>
                <a:gd name="connsiteX5" fmla="*/ 0 w 1406469"/>
                <a:gd name="connsiteY5" fmla="*/ 3476740 h 3476740"/>
                <a:gd name="connsiteX0-19" fmla="*/ 0 w 1406469"/>
                <a:gd name="connsiteY0-20" fmla="*/ 2621062 h 2621062"/>
                <a:gd name="connsiteX1-21" fmla="*/ 1058581 w 1406469"/>
                <a:gd name="connsiteY1-22" fmla="*/ 0 h 2621062"/>
                <a:gd name="connsiteX2-23" fmla="*/ 1400412 w 1406469"/>
                <a:gd name="connsiteY2-24" fmla="*/ 25638 h 2621062"/>
                <a:gd name="connsiteX3-25" fmla="*/ 1406469 w 1406469"/>
                <a:gd name="connsiteY3-26" fmla="*/ 2621062 h 2621062"/>
                <a:gd name="connsiteX4-27" fmla="*/ 0 w 1406469"/>
                <a:gd name="connsiteY4-28" fmla="*/ 2621062 h 262106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406469" h="2621062">
                  <a:moveTo>
                    <a:pt x="0" y="2621062"/>
                  </a:moveTo>
                  <a:lnTo>
                    <a:pt x="1058581" y="0"/>
                  </a:lnTo>
                  <a:lnTo>
                    <a:pt x="1400412" y="25638"/>
                  </a:lnTo>
                  <a:lnTo>
                    <a:pt x="1406469" y="2621062"/>
                  </a:lnTo>
                  <a:lnTo>
                    <a:pt x="0" y="2621062"/>
                  </a:lnTo>
                  <a:close/>
                </a:path>
              </a:pathLst>
            </a:custGeom>
            <a:gradFill>
              <a:gsLst>
                <a:gs pos="76000">
                  <a:srgbClr val="52A4AE"/>
                </a:gs>
                <a:gs pos="37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userDrawn="1"/>
          </p:nvSpPr>
          <p:spPr>
            <a:xfrm flipV="1">
              <a:off x="1779353" y="3100101"/>
              <a:ext cx="1175657" cy="1389601"/>
            </a:xfrm>
            <a:prstGeom prst="triangle">
              <a:avLst>
                <a:gd name="adj" fmla="val 100000"/>
              </a:avLst>
            </a:prstGeom>
            <a:gradFill>
              <a:gsLst>
                <a:gs pos="100000">
                  <a:srgbClr val="77B6BF"/>
                </a:gs>
                <a:gs pos="45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userDrawn="1"/>
        </p:nvGrpSpPr>
        <p:grpSpPr>
          <a:xfrm>
            <a:off x="6404298" y="-615311"/>
            <a:ext cx="5787702" cy="3740603"/>
            <a:chOff x="6404298" y="-615311"/>
            <a:chExt cx="5787702" cy="3740603"/>
          </a:xfrm>
        </p:grpSpPr>
        <p:sp>
          <p:nvSpPr>
            <p:cNvPr id="19" name="等腰三角形 18"/>
            <p:cNvSpPr/>
            <p:nvPr userDrawn="1"/>
          </p:nvSpPr>
          <p:spPr>
            <a:xfrm flipV="1">
              <a:off x="9918359" y="-2"/>
              <a:ext cx="2273641" cy="2225843"/>
            </a:xfrm>
            <a:prstGeom prst="triangle">
              <a:avLst>
                <a:gd name="adj" fmla="val 100000"/>
              </a:avLst>
            </a:prstGeom>
            <a:gradFill>
              <a:gsLst>
                <a:gs pos="75000">
                  <a:srgbClr val="5CACCF"/>
                </a:gs>
                <a:gs pos="31000">
                  <a:srgbClr val="B6D3B7"/>
                </a:gs>
              </a:gsLst>
              <a:lin ang="30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1"/>
            <p:cNvSpPr/>
            <p:nvPr userDrawn="1"/>
          </p:nvSpPr>
          <p:spPr>
            <a:xfrm>
              <a:off x="7858555" y="613606"/>
              <a:ext cx="1215869" cy="1409798"/>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1175168 w 1175168"/>
                <a:gd name="connsiteY0-170" fmla="*/ 1423350 h 1442358"/>
                <a:gd name="connsiteX1-171" fmla="*/ 446919 w 1175168"/>
                <a:gd name="connsiteY1-172" fmla="*/ 1442358 h 1442358"/>
                <a:gd name="connsiteX2-173" fmla="*/ 0 w 1175168"/>
                <a:gd name="connsiteY2-174" fmla="*/ 0 h 1442358"/>
                <a:gd name="connsiteX3-175" fmla="*/ 1175168 w 1175168"/>
                <a:gd name="connsiteY3-176" fmla="*/ 1423350 h 1442358"/>
                <a:gd name="connsiteX0-177" fmla="*/ 1215869 w 1215869"/>
                <a:gd name="connsiteY0-178" fmla="*/ 1390790 h 1409798"/>
                <a:gd name="connsiteX1-179" fmla="*/ 487620 w 1215869"/>
                <a:gd name="connsiteY1-180" fmla="*/ 1409798 h 1409798"/>
                <a:gd name="connsiteX2-181" fmla="*/ 0 w 1215869"/>
                <a:gd name="connsiteY2-182" fmla="*/ 0 h 1409798"/>
                <a:gd name="connsiteX3-183" fmla="*/ 1215869 w 1215869"/>
                <a:gd name="connsiteY3-184" fmla="*/ 1390790 h 1409798"/>
              </a:gdLst>
              <a:ahLst/>
              <a:cxnLst>
                <a:cxn ang="0">
                  <a:pos x="connsiteX0-1" y="connsiteY0-2"/>
                </a:cxn>
                <a:cxn ang="0">
                  <a:pos x="connsiteX1-3" y="connsiteY1-4"/>
                </a:cxn>
                <a:cxn ang="0">
                  <a:pos x="connsiteX2-5" y="connsiteY2-6"/>
                </a:cxn>
                <a:cxn ang="0">
                  <a:pos x="connsiteX3-7" y="connsiteY3-8"/>
                </a:cxn>
              </a:cxnLst>
              <a:rect l="l" t="t" r="r" b="b"/>
              <a:pathLst>
                <a:path w="1215869" h="1409798">
                  <a:moveTo>
                    <a:pt x="1215869" y="1390790"/>
                  </a:moveTo>
                  <a:lnTo>
                    <a:pt x="487620" y="1409798"/>
                  </a:lnTo>
                  <a:lnTo>
                    <a:pt x="0" y="0"/>
                  </a:lnTo>
                  <a:lnTo>
                    <a:pt x="1215869" y="1390790"/>
                  </a:lnTo>
                  <a:close/>
                </a:path>
              </a:pathLst>
            </a:custGeom>
            <a:gradFill>
              <a:gsLst>
                <a:gs pos="62000">
                  <a:srgbClr val="52A4AE"/>
                </a:gs>
                <a:gs pos="35000">
                  <a:srgbClr val="92BFB5"/>
                </a:gs>
              </a:gsLst>
              <a:lin ang="19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1"/>
            <p:cNvSpPr/>
            <p:nvPr userDrawn="1"/>
          </p:nvSpPr>
          <p:spPr>
            <a:xfrm>
              <a:off x="7854306" y="615599"/>
              <a:ext cx="598827" cy="142529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728249 w 728249"/>
                <a:gd name="connsiteY0-170" fmla="*/ 1369482 h 1388490"/>
                <a:gd name="connsiteX1-171" fmla="*/ 0 w 728249"/>
                <a:gd name="connsiteY1-172" fmla="*/ 1388490 h 1388490"/>
                <a:gd name="connsiteX2-173" fmla="*/ 272516 w 728249"/>
                <a:gd name="connsiteY2-174" fmla="*/ 0 h 1388490"/>
                <a:gd name="connsiteX3-175" fmla="*/ 728249 w 728249"/>
                <a:gd name="connsiteY3-176" fmla="*/ 1369482 h 1388490"/>
                <a:gd name="connsiteX0-177" fmla="*/ 487618 w 487618"/>
                <a:gd name="connsiteY0-178" fmla="*/ 1369482 h 1369482"/>
                <a:gd name="connsiteX1-179" fmla="*/ 0 w 487618"/>
                <a:gd name="connsiteY1-180" fmla="*/ 1364427 h 1369482"/>
                <a:gd name="connsiteX2-181" fmla="*/ 31885 w 487618"/>
                <a:gd name="connsiteY2-182" fmla="*/ 0 h 1369482"/>
                <a:gd name="connsiteX3-183" fmla="*/ 487618 w 487618"/>
                <a:gd name="connsiteY3-184" fmla="*/ 1369482 h 1369482"/>
                <a:gd name="connsiteX0-185" fmla="*/ 571839 w 571839"/>
                <a:gd name="connsiteY0-186" fmla="*/ 1369482 h 1376459"/>
                <a:gd name="connsiteX1-187" fmla="*/ 0 w 571839"/>
                <a:gd name="connsiteY1-188" fmla="*/ 1376459 h 1376459"/>
                <a:gd name="connsiteX2-189" fmla="*/ 116106 w 571839"/>
                <a:gd name="connsiteY2-190" fmla="*/ 0 h 1376459"/>
                <a:gd name="connsiteX3-191" fmla="*/ 571839 w 571839"/>
                <a:gd name="connsiteY3-192" fmla="*/ 1369482 h 1376459"/>
                <a:gd name="connsiteX0-193" fmla="*/ 571839 w 571839"/>
                <a:gd name="connsiteY0-194" fmla="*/ 1369482 h 1376459"/>
                <a:gd name="connsiteX1-195" fmla="*/ 0 w 571839"/>
                <a:gd name="connsiteY1-196" fmla="*/ 1376459 h 1376459"/>
                <a:gd name="connsiteX2-197" fmla="*/ 67979 w 571839"/>
                <a:gd name="connsiteY2-198" fmla="*/ 0 h 1376459"/>
                <a:gd name="connsiteX3-199" fmla="*/ 571839 w 571839"/>
                <a:gd name="connsiteY3-200" fmla="*/ 1369482 h 1376459"/>
                <a:gd name="connsiteX0-201" fmla="*/ 598827 w 598827"/>
                <a:gd name="connsiteY0-202" fmla="*/ 1418322 h 1425299"/>
                <a:gd name="connsiteX1-203" fmla="*/ 26988 w 598827"/>
                <a:gd name="connsiteY1-204" fmla="*/ 1425299 h 1425299"/>
                <a:gd name="connsiteX2-205" fmla="*/ 0 w 598827"/>
                <a:gd name="connsiteY2-206" fmla="*/ 0 h 1425299"/>
                <a:gd name="connsiteX3-207" fmla="*/ 598827 w 598827"/>
                <a:gd name="connsiteY3-208" fmla="*/ 1418322 h 1425299"/>
              </a:gdLst>
              <a:ahLst/>
              <a:cxnLst>
                <a:cxn ang="0">
                  <a:pos x="connsiteX0-1" y="connsiteY0-2"/>
                </a:cxn>
                <a:cxn ang="0">
                  <a:pos x="connsiteX1-3" y="connsiteY1-4"/>
                </a:cxn>
                <a:cxn ang="0">
                  <a:pos x="connsiteX2-5" y="connsiteY2-6"/>
                </a:cxn>
                <a:cxn ang="0">
                  <a:pos x="connsiteX3-7" y="connsiteY3-8"/>
                </a:cxn>
              </a:cxnLst>
              <a:rect l="l" t="t" r="r" b="b"/>
              <a:pathLst>
                <a:path w="598827" h="1425299">
                  <a:moveTo>
                    <a:pt x="598827" y="1418322"/>
                  </a:moveTo>
                  <a:lnTo>
                    <a:pt x="26988" y="1425299"/>
                  </a:lnTo>
                  <a:lnTo>
                    <a:pt x="0" y="0"/>
                  </a:lnTo>
                  <a:lnTo>
                    <a:pt x="598827" y="1418322"/>
                  </a:lnTo>
                  <a:close/>
                </a:path>
              </a:pathLst>
            </a:custGeom>
            <a:gradFill>
              <a:gsLst>
                <a:gs pos="92000">
                  <a:srgbClr val="52A4AE"/>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userDrawn="1"/>
          </p:nvSpPr>
          <p:spPr>
            <a:xfrm flipV="1">
              <a:off x="10981437" y="1028695"/>
              <a:ext cx="1210563" cy="2096597"/>
            </a:xfrm>
            <a:prstGeom prst="triangle">
              <a:avLst>
                <a:gd name="adj" fmla="val 100000"/>
              </a:avLst>
            </a:prstGeom>
            <a:gradFill>
              <a:gsLst>
                <a:gs pos="63000">
                  <a:srgbClr val="A7D2E5"/>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userDrawn="1"/>
          </p:nvSpPr>
          <p:spPr>
            <a:xfrm flipV="1">
              <a:off x="10976024" y="1028694"/>
              <a:ext cx="1210563" cy="980579"/>
            </a:xfrm>
            <a:prstGeom prst="triangle">
              <a:avLst>
                <a:gd name="adj" fmla="val 100000"/>
              </a:avLst>
            </a:prstGeom>
            <a:gradFill>
              <a:gsLst>
                <a:gs pos="65000">
                  <a:srgbClr val="5CACCF"/>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1"/>
            <p:cNvSpPr/>
            <p:nvPr userDrawn="1"/>
          </p:nvSpPr>
          <p:spPr>
            <a:xfrm>
              <a:off x="9315405" y="-484853"/>
              <a:ext cx="1697920" cy="2760286"/>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Lst>
              <a:ahLst/>
              <a:cxnLst>
                <a:cxn ang="0">
                  <a:pos x="connsiteX0-1" y="connsiteY0-2"/>
                </a:cxn>
                <a:cxn ang="0">
                  <a:pos x="connsiteX1-3" y="connsiteY1-4"/>
                </a:cxn>
                <a:cxn ang="0">
                  <a:pos x="connsiteX2-5" y="connsiteY2-6"/>
                </a:cxn>
                <a:cxn ang="0">
                  <a:pos x="connsiteX3-7" y="connsiteY3-8"/>
                </a:cxn>
              </a:cxnLst>
              <a:rect l="l" t="t" r="r" b="b"/>
              <a:pathLst>
                <a:path w="1697920" h="2760286">
                  <a:moveTo>
                    <a:pt x="0" y="2760286"/>
                  </a:moveTo>
                  <a:lnTo>
                    <a:pt x="77866" y="0"/>
                  </a:lnTo>
                  <a:lnTo>
                    <a:pt x="1697920" y="1535186"/>
                  </a:lnTo>
                  <a:lnTo>
                    <a:pt x="0" y="2760286"/>
                  </a:lnTo>
                  <a:close/>
                </a:path>
              </a:pathLst>
            </a:custGeom>
            <a:gradFill>
              <a:gsLst>
                <a:gs pos="93000">
                  <a:srgbClr val="52A4AE"/>
                </a:gs>
                <a:gs pos="40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1"/>
            <p:cNvSpPr/>
            <p:nvPr userDrawn="1"/>
          </p:nvSpPr>
          <p:spPr>
            <a:xfrm>
              <a:off x="7854758" y="-615311"/>
              <a:ext cx="1569062" cy="289749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459311 w 1569062"/>
                <a:gd name="connsiteY0-130" fmla="*/ 2897490 h 2897490"/>
                <a:gd name="connsiteX1-131" fmla="*/ 0 w 1569062"/>
                <a:gd name="connsiteY1-132" fmla="*/ 1229977 h 2897490"/>
                <a:gd name="connsiteX2-133" fmla="*/ 1569062 w 1569062"/>
                <a:gd name="connsiteY2-134" fmla="*/ 0 h 2897490"/>
                <a:gd name="connsiteX3-135" fmla="*/ 1459311 w 1569062"/>
                <a:gd name="connsiteY3-136" fmla="*/ 2897490 h 2897490"/>
              </a:gdLst>
              <a:ahLst/>
              <a:cxnLst>
                <a:cxn ang="0">
                  <a:pos x="connsiteX0-1" y="connsiteY0-2"/>
                </a:cxn>
                <a:cxn ang="0">
                  <a:pos x="connsiteX1-3" y="connsiteY1-4"/>
                </a:cxn>
                <a:cxn ang="0">
                  <a:pos x="connsiteX2-5" y="connsiteY2-6"/>
                </a:cxn>
                <a:cxn ang="0">
                  <a:pos x="connsiteX3-7" y="connsiteY3-8"/>
                </a:cxn>
              </a:cxnLst>
              <a:rect l="l" t="t" r="r" b="b"/>
              <a:pathLst>
                <a:path w="1569062" h="2897490">
                  <a:moveTo>
                    <a:pt x="1459311" y="2897490"/>
                  </a:moveTo>
                  <a:lnTo>
                    <a:pt x="0" y="1229977"/>
                  </a:lnTo>
                  <a:lnTo>
                    <a:pt x="1569062" y="0"/>
                  </a:lnTo>
                  <a:lnTo>
                    <a:pt x="1459311" y="2897490"/>
                  </a:lnTo>
                  <a:close/>
                </a:path>
              </a:pathLst>
            </a:custGeom>
            <a:gradFill>
              <a:gsLst>
                <a:gs pos="100000">
                  <a:srgbClr val="52A4AE"/>
                </a:gs>
                <a:gs pos="37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1"/>
            <p:cNvSpPr/>
            <p:nvPr userDrawn="1"/>
          </p:nvSpPr>
          <p:spPr>
            <a:xfrm rot="19016716">
              <a:off x="7429689" y="1625281"/>
              <a:ext cx="749276" cy="47365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Lst>
              <a:ahLst/>
              <a:cxnLst>
                <a:cxn ang="0">
                  <a:pos x="connsiteX0-1" y="connsiteY0-2"/>
                </a:cxn>
                <a:cxn ang="0">
                  <a:pos x="connsiteX1-3" y="connsiteY1-4"/>
                </a:cxn>
                <a:cxn ang="0">
                  <a:pos x="connsiteX2-5" y="connsiteY2-6"/>
                </a:cxn>
                <a:cxn ang="0">
                  <a:pos x="connsiteX3-7" y="connsiteY3-8"/>
                </a:cxn>
              </a:cxnLst>
              <a:rect l="l" t="t" r="r" b="b"/>
              <a:pathLst>
                <a:path w="1113510" h="1200099">
                  <a:moveTo>
                    <a:pt x="545691" y="1200100"/>
                  </a:moveTo>
                  <a:lnTo>
                    <a:pt x="0" y="287234"/>
                  </a:lnTo>
                  <a:lnTo>
                    <a:pt x="1113511" y="0"/>
                  </a:lnTo>
                  <a:lnTo>
                    <a:pt x="545691" y="1200100"/>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1"/>
            <p:cNvSpPr/>
            <p:nvPr userDrawn="1"/>
          </p:nvSpPr>
          <p:spPr>
            <a:xfrm rot="19016716">
              <a:off x="6932975" y="1332339"/>
              <a:ext cx="813578" cy="55312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Lst>
              <a:ahLst/>
              <a:cxnLst>
                <a:cxn ang="0">
                  <a:pos x="connsiteX0-1" y="connsiteY0-2"/>
                </a:cxn>
                <a:cxn ang="0">
                  <a:pos x="connsiteX1-3" y="connsiteY1-4"/>
                </a:cxn>
                <a:cxn ang="0">
                  <a:pos x="connsiteX2-5" y="connsiteY2-6"/>
                </a:cxn>
                <a:cxn ang="0">
                  <a:pos x="connsiteX3-7" y="connsiteY3-8"/>
                </a:cxn>
              </a:cxnLst>
              <a:rect l="l" t="t" r="r" b="b"/>
              <a:pathLst>
                <a:path w="1209070" h="1401450">
                  <a:moveTo>
                    <a:pt x="302414" y="1401450"/>
                  </a:moveTo>
                  <a:lnTo>
                    <a:pt x="0" y="1"/>
                  </a:lnTo>
                  <a:lnTo>
                    <a:pt x="1209069" y="699361"/>
                  </a:lnTo>
                  <a:lnTo>
                    <a:pt x="302414" y="140145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1"/>
            <p:cNvSpPr/>
            <p:nvPr userDrawn="1"/>
          </p:nvSpPr>
          <p:spPr>
            <a:xfrm rot="19016716">
              <a:off x="6404298" y="1055749"/>
              <a:ext cx="493101" cy="56486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Lst>
              <a:ahLst/>
              <a:cxnLst>
                <a:cxn ang="0">
                  <a:pos x="connsiteX0-1" y="connsiteY0-2"/>
                </a:cxn>
                <a:cxn ang="0">
                  <a:pos x="connsiteX1-3" y="connsiteY1-4"/>
                </a:cxn>
                <a:cxn ang="0">
                  <a:pos x="connsiteX2-5" y="connsiteY2-6"/>
                </a:cxn>
                <a:cxn ang="0">
                  <a:pos x="connsiteX3-7" y="connsiteY3-8"/>
                </a:cxn>
              </a:cxnLst>
              <a:rect l="l" t="t" r="r" b="b"/>
              <a:pathLst>
                <a:path w="732805" h="1431177">
                  <a:moveTo>
                    <a:pt x="0" y="699715"/>
                  </a:moveTo>
                  <a:lnTo>
                    <a:pt x="242889" y="1"/>
                  </a:lnTo>
                  <a:lnTo>
                    <a:pt x="732804" y="1431176"/>
                  </a:lnTo>
                  <a:lnTo>
                    <a:pt x="0" y="699715"/>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1"/>
            <p:cNvSpPr/>
            <p:nvPr userDrawn="1"/>
          </p:nvSpPr>
          <p:spPr>
            <a:xfrm rot="19016716">
              <a:off x="6519455" y="1855065"/>
              <a:ext cx="420702" cy="39939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 name="connsiteX0-89" fmla="*/ 0 w 732804"/>
                <a:gd name="connsiteY0-90" fmla="*/ 424454 h 1155916"/>
                <a:gd name="connsiteX1-91" fmla="*/ 703793 w 732804"/>
                <a:gd name="connsiteY1-92" fmla="*/ 1 h 1155916"/>
                <a:gd name="connsiteX2-93" fmla="*/ 732804 w 732804"/>
                <a:gd name="connsiteY2-94" fmla="*/ 1155915 h 1155916"/>
                <a:gd name="connsiteX3-95" fmla="*/ 0 w 732804"/>
                <a:gd name="connsiteY3-96" fmla="*/ 424454 h 1155916"/>
                <a:gd name="connsiteX0-97" fmla="*/ 0 w 703794"/>
                <a:gd name="connsiteY0-98" fmla="*/ 424454 h 1436384"/>
                <a:gd name="connsiteX1-99" fmla="*/ 703793 w 703794"/>
                <a:gd name="connsiteY1-100" fmla="*/ 1 h 1436384"/>
                <a:gd name="connsiteX2-101" fmla="*/ 358875 w 703794"/>
                <a:gd name="connsiteY2-102" fmla="*/ 1436384 h 1436384"/>
                <a:gd name="connsiteX3-103" fmla="*/ 0 w 703794"/>
                <a:gd name="connsiteY3-104" fmla="*/ 424454 h 1436384"/>
                <a:gd name="connsiteX0-105" fmla="*/ 0 w 625213"/>
                <a:gd name="connsiteY0-106" fmla="*/ 0 h 1011930"/>
                <a:gd name="connsiteX1-107" fmla="*/ 625212 w 625213"/>
                <a:gd name="connsiteY1-108" fmla="*/ 76158 h 1011930"/>
                <a:gd name="connsiteX2-109" fmla="*/ 358875 w 625213"/>
                <a:gd name="connsiteY2-110" fmla="*/ 1011930 h 1011930"/>
                <a:gd name="connsiteX3-111" fmla="*/ 0 w 625213"/>
                <a:gd name="connsiteY3-112" fmla="*/ 0 h 1011930"/>
              </a:gdLst>
              <a:ahLst/>
              <a:cxnLst>
                <a:cxn ang="0">
                  <a:pos x="connsiteX0-1" y="connsiteY0-2"/>
                </a:cxn>
                <a:cxn ang="0">
                  <a:pos x="connsiteX1-3" y="connsiteY1-4"/>
                </a:cxn>
                <a:cxn ang="0">
                  <a:pos x="connsiteX2-5" y="connsiteY2-6"/>
                </a:cxn>
                <a:cxn ang="0">
                  <a:pos x="connsiteX3-7" y="connsiteY3-8"/>
                </a:cxn>
              </a:cxnLst>
              <a:rect l="l" t="t" r="r" b="b"/>
              <a:pathLst>
                <a:path w="625213" h="1011930">
                  <a:moveTo>
                    <a:pt x="0" y="0"/>
                  </a:moveTo>
                  <a:lnTo>
                    <a:pt x="625212" y="76158"/>
                  </a:lnTo>
                  <a:lnTo>
                    <a:pt x="358875" y="1011930"/>
                  </a:lnTo>
                  <a:lnTo>
                    <a:pt x="0" y="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userDrawn="1"/>
        </p:nvSpPr>
        <p:spPr>
          <a:xfrm>
            <a:off x="197820" y="263237"/>
            <a:ext cx="11797868" cy="6605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userDrawn="1"/>
        </p:nvSpPr>
        <p:spPr>
          <a:xfrm>
            <a:off x="6386946" y="5422432"/>
            <a:ext cx="5822505" cy="1446611"/>
          </a:xfrm>
          <a:prstGeom prst="triangle">
            <a:avLst>
              <a:gd name="adj" fmla="val 100000"/>
            </a:avLst>
          </a:prstGeom>
          <a:gradFill>
            <a:gsLst>
              <a:gs pos="67000">
                <a:srgbClr val="FFFFFF"/>
              </a:gs>
              <a:gs pos="0">
                <a:srgbClr val="E1EAEF">
                  <a:alpha val="57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userDrawn="1"/>
        </p:nvGrpSpPr>
        <p:grpSpPr>
          <a:xfrm>
            <a:off x="5659987" y="1377793"/>
            <a:ext cx="906097" cy="0"/>
            <a:chOff x="5444832" y="1399309"/>
            <a:chExt cx="906097" cy="0"/>
          </a:xfrm>
        </p:grpSpPr>
        <p:cxnSp>
          <p:nvCxnSpPr>
            <p:cNvPr id="33" name="直接连接符 32"/>
            <p:cNvCxnSpPr/>
            <p:nvPr/>
          </p:nvCxnSpPr>
          <p:spPr>
            <a:xfrm>
              <a:off x="5444832" y="1399309"/>
              <a:ext cx="454994" cy="0"/>
            </a:xfrm>
            <a:prstGeom prst="line">
              <a:avLst/>
            </a:prstGeom>
            <a:ln w="57150">
              <a:gradFill>
                <a:gsLst>
                  <a:gs pos="0">
                    <a:srgbClr val="92BFB5"/>
                  </a:gs>
                  <a:gs pos="100000">
                    <a:srgbClr val="52A4A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895935" y="1399309"/>
              <a:ext cx="45499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比较">
    <p:spTree>
      <p:nvGrpSpPr>
        <p:cNvPr id="1" name=""/>
        <p:cNvGrpSpPr/>
        <p:nvPr/>
      </p:nvGrpSpPr>
      <p:grpSpPr>
        <a:xfrm>
          <a:off x="0" y="0"/>
          <a:ext cx="0" cy="0"/>
          <a:chOff x="0" y="0"/>
          <a:chExt cx="0" cy="0"/>
        </a:xfrm>
      </p:grpSpPr>
      <p:grpSp>
        <p:nvGrpSpPr>
          <p:cNvPr id="15" name="组合 14"/>
          <p:cNvGrpSpPr/>
          <p:nvPr userDrawn="1"/>
        </p:nvGrpSpPr>
        <p:grpSpPr>
          <a:xfrm flipH="1" flipV="1">
            <a:off x="-15944" y="5422431"/>
            <a:ext cx="1120172" cy="1152143"/>
            <a:chOff x="1565992" y="3100101"/>
            <a:chExt cx="1406469" cy="2632106"/>
          </a:xfrm>
        </p:grpSpPr>
        <p:sp>
          <p:nvSpPr>
            <p:cNvPr id="16" name="等腰三角形 26"/>
            <p:cNvSpPr/>
            <p:nvPr userDrawn="1"/>
          </p:nvSpPr>
          <p:spPr>
            <a:xfrm flipV="1">
              <a:off x="1565992" y="3111145"/>
              <a:ext cx="1406469" cy="2621062"/>
            </a:xfrm>
            <a:custGeom>
              <a:avLst/>
              <a:gdLst>
                <a:gd name="connsiteX0" fmla="*/ 0 w 1406469"/>
                <a:gd name="connsiteY0" fmla="*/ 3476740 h 3476740"/>
                <a:gd name="connsiteX1" fmla="*/ 1406469 w 1406469"/>
                <a:gd name="connsiteY1" fmla="*/ 0 h 3476740"/>
                <a:gd name="connsiteX2" fmla="*/ 1406469 w 1406469"/>
                <a:gd name="connsiteY2" fmla="*/ 3476740 h 3476740"/>
                <a:gd name="connsiteX3" fmla="*/ 0 w 1406469"/>
                <a:gd name="connsiteY3" fmla="*/ 3476740 h 3476740"/>
                <a:gd name="connsiteX0-1" fmla="*/ 0 w 1406469"/>
                <a:gd name="connsiteY0-2" fmla="*/ 3476740 h 3476740"/>
                <a:gd name="connsiteX1-3" fmla="*/ 1406469 w 1406469"/>
                <a:gd name="connsiteY1-4" fmla="*/ 0 h 3476740"/>
                <a:gd name="connsiteX2-5" fmla="*/ 1400412 w 1406469"/>
                <a:gd name="connsiteY2-6" fmla="*/ 881316 h 3476740"/>
                <a:gd name="connsiteX3-7" fmla="*/ 1406469 w 1406469"/>
                <a:gd name="connsiteY3-8" fmla="*/ 3476740 h 3476740"/>
                <a:gd name="connsiteX4" fmla="*/ 0 w 1406469"/>
                <a:gd name="connsiteY4" fmla="*/ 3476740 h 3476740"/>
                <a:gd name="connsiteX0-9" fmla="*/ 0 w 1406469"/>
                <a:gd name="connsiteY0-10" fmla="*/ 3476740 h 3476740"/>
                <a:gd name="connsiteX1-11" fmla="*/ 1058581 w 1406469"/>
                <a:gd name="connsiteY1-12" fmla="*/ 855678 h 3476740"/>
                <a:gd name="connsiteX2-13" fmla="*/ 1406469 w 1406469"/>
                <a:gd name="connsiteY2-14" fmla="*/ 0 h 3476740"/>
                <a:gd name="connsiteX3-15" fmla="*/ 1400412 w 1406469"/>
                <a:gd name="connsiteY3-16" fmla="*/ 881316 h 3476740"/>
                <a:gd name="connsiteX4-17" fmla="*/ 1406469 w 1406469"/>
                <a:gd name="connsiteY4-18" fmla="*/ 3476740 h 3476740"/>
                <a:gd name="connsiteX5" fmla="*/ 0 w 1406469"/>
                <a:gd name="connsiteY5" fmla="*/ 3476740 h 3476740"/>
                <a:gd name="connsiteX0-19" fmla="*/ 0 w 1406469"/>
                <a:gd name="connsiteY0-20" fmla="*/ 2621062 h 2621062"/>
                <a:gd name="connsiteX1-21" fmla="*/ 1058581 w 1406469"/>
                <a:gd name="connsiteY1-22" fmla="*/ 0 h 2621062"/>
                <a:gd name="connsiteX2-23" fmla="*/ 1400412 w 1406469"/>
                <a:gd name="connsiteY2-24" fmla="*/ 25638 h 2621062"/>
                <a:gd name="connsiteX3-25" fmla="*/ 1406469 w 1406469"/>
                <a:gd name="connsiteY3-26" fmla="*/ 2621062 h 2621062"/>
                <a:gd name="connsiteX4-27" fmla="*/ 0 w 1406469"/>
                <a:gd name="connsiteY4-28" fmla="*/ 2621062 h 262106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406469" h="2621062">
                  <a:moveTo>
                    <a:pt x="0" y="2621062"/>
                  </a:moveTo>
                  <a:lnTo>
                    <a:pt x="1058581" y="0"/>
                  </a:lnTo>
                  <a:lnTo>
                    <a:pt x="1400412" y="25638"/>
                  </a:lnTo>
                  <a:lnTo>
                    <a:pt x="1406469" y="2621062"/>
                  </a:lnTo>
                  <a:lnTo>
                    <a:pt x="0" y="2621062"/>
                  </a:lnTo>
                  <a:close/>
                </a:path>
              </a:pathLst>
            </a:custGeom>
            <a:gradFill>
              <a:gsLst>
                <a:gs pos="76000">
                  <a:srgbClr val="52A4AE"/>
                </a:gs>
                <a:gs pos="37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userDrawn="1"/>
          </p:nvSpPr>
          <p:spPr>
            <a:xfrm flipV="1">
              <a:off x="1779353" y="3100101"/>
              <a:ext cx="1175657" cy="1389601"/>
            </a:xfrm>
            <a:prstGeom prst="triangle">
              <a:avLst>
                <a:gd name="adj" fmla="val 100000"/>
              </a:avLst>
            </a:prstGeom>
            <a:gradFill>
              <a:gsLst>
                <a:gs pos="100000">
                  <a:srgbClr val="77B6BF"/>
                </a:gs>
                <a:gs pos="45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userDrawn="1"/>
        </p:nvGrpSpPr>
        <p:grpSpPr>
          <a:xfrm>
            <a:off x="6404298" y="-615311"/>
            <a:ext cx="5787702" cy="3740603"/>
            <a:chOff x="6404298" y="-615311"/>
            <a:chExt cx="5787702" cy="3740603"/>
          </a:xfrm>
        </p:grpSpPr>
        <p:sp>
          <p:nvSpPr>
            <p:cNvPr id="19" name="等腰三角形 18"/>
            <p:cNvSpPr/>
            <p:nvPr userDrawn="1"/>
          </p:nvSpPr>
          <p:spPr>
            <a:xfrm flipV="1">
              <a:off x="9918359" y="-2"/>
              <a:ext cx="2273641" cy="2225843"/>
            </a:xfrm>
            <a:prstGeom prst="triangle">
              <a:avLst>
                <a:gd name="adj" fmla="val 100000"/>
              </a:avLst>
            </a:prstGeom>
            <a:gradFill>
              <a:gsLst>
                <a:gs pos="75000">
                  <a:srgbClr val="5CACCF"/>
                </a:gs>
                <a:gs pos="31000">
                  <a:srgbClr val="B6D3B7"/>
                </a:gs>
              </a:gsLst>
              <a:lin ang="30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21"/>
            <p:cNvSpPr/>
            <p:nvPr userDrawn="1"/>
          </p:nvSpPr>
          <p:spPr>
            <a:xfrm>
              <a:off x="7858555" y="613606"/>
              <a:ext cx="1215869" cy="1409798"/>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1175168 w 1175168"/>
                <a:gd name="connsiteY0-170" fmla="*/ 1423350 h 1442358"/>
                <a:gd name="connsiteX1-171" fmla="*/ 446919 w 1175168"/>
                <a:gd name="connsiteY1-172" fmla="*/ 1442358 h 1442358"/>
                <a:gd name="connsiteX2-173" fmla="*/ 0 w 1175168"/>
                <a:gd name="connsiteY2-174" fmla="*/ 0 h 1442358"/>
                <a:gd name="connsiteX3-175" fmla="*/ 1175168 w 1175168"/>
                <a:gd name="connsiteY3-176" fmla="*/ 1423350 h 1442358"/>
                <a:gd name="connsiteX0-177" fmla="*/ 1215869 w 1215869"/>
                <a:gd name="connsiteY0-178" fmla="*/ 1390790 h 1409798"/>
                <a:gd name="connsiteX1-179" fmla="*/ 487620 w 1215869"/>
                <a:gd name="connsiteY1-180" fmla="*/ 1409798 h 1409798"/>
                <a:gd name="connsiteX2-181" fmla="*/ 0 w 1215869"/>
                <a:gd name="connsiteY2-182" fmla="*/ 0 h 1409798"/>
                <a:gd name="connsiteX3-183" fmla="*/ 1215869 w 1215869"/>
                <a:gd name="connsiteY3-184" fmla="*/ 1390790 h 1409798"/>
              </a:gdLst>
              <a:ahLst/>
              <a:cxnLst>
                <a:cxn ang="0">
                  <a:pos x="connsiteX0-1" y="connsiteY0-2"/>
                </a:cxn>
                <a:cxn ang="0">
                  <a:pos x="connsiteX1-3" y="connsiteY1-4"/>
                </a:cxn>
                <a:cxn ang="0">
                  <a:pos x="connsiteX2-5" y="connsiteY2-6"/>
                </a:cxn>
                <a:cxn ang="0">
                  <a:pos x="connsiteX3-7" y="connsiteY3-8"/>
                </a:cxn>
              </a:cxnLst>
              <a:rect l="l" t="t" r="r" b="b"/>
              <a:pathLst>
                <a:path w="1215869" h="1409798">
                  <a:moveTo>
                    <a:pt x="1215869" y="1390790"/>
                  </a:moveTo>
                  <a:lnTo>
                    <a:pt x="487620" y="1409798"/>
                  </a:lnTo>
                  <a:lnTo>
                    <a:pt x="0" y="0"/>
                  </a:lnTo>
                  <a:lnTo>
                    <a:pt x="1215869" y="1390790"/>
                  </a:lnTo>
                  <a:close/>
                </a:path>
              </a:pathLst>
            </a:custGeom>
            <a:gradFill>
              <a:gsLst>
                <a:gs pos="62000">
                  <a:srgbClr val="52A4AE"/>
                </a:gs>
                <a:gs pos="35000">
                  <a:srgbClr val="92BFB5"/>
                </a:gs>
              </a:gsLst>
              <a:lin ang="19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1"/>
            <p:cNvSpPr/>
            <p:nvPr userDrawn="1"/>
          </p:nvSpPr>
          <p:spPr>
            <a:xfrm>
              <a:off x="7854306" y="615599"/>
              <a:ext cx="598827" cy="142529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546397 w 1546397"/>
                <a:gd name="connsiteY0-130" fmla="*/ 3258438 h 3258438"/>
                <a:gd name="connsiteX1-131" fmla="*/ 0 w 1546397"/>
                <a:gd name="connsiteY1-132" fmla="*/ 1532868 h 3258438"/>
                <a:gd name="connsiteX2-133" fmla="*/ 104074 w 1546397"/>
                <a:gd name="connsiteY2-134" fmla="*/ 0 h 3258438"/>
                <a:gd name="connsiteX3-135" fmla="*/ 1546397 w 1546397"/>
                <a:gd name="connsiteY3-136" fmla="*/ 3258438 h 3258438"/>
                <a:gd name="connsiteX0-137" fmla="*/ 1305765 w 1305765"/>
                <a:gd name="connsiteY0-138" fmla="*/ 1670270 h 1670270"/>
                <a:gd name="connsiteX1-139" fmla="*/ 0 w 1305765"/>
                <a:gd name="connsiteY1-140" fmla="*/ 1532868 h 1670270"/>
                <a:gd name="connsiteX2-141" fmla="*/ 104074 w 1305765"/>
                <a:gd name="connsiteY2-142" fmla="*/ 0 h 1670270"/>
                <a:gd name="connsiteX3-143" fmla="*/ 1305765 w 1305765"/>
                <a:gd name="connsiteY3-144" fmla="*/ 1670270 h 1670270"/>
                <a:gd name="connsiteX0-145" fmla="*/ 307144 w 307144"/>
                <a:gd name="connsiteY0-146" fmla="*/ 1249165 h 1532868"/>
                <a:gd name="connsiteX1-147" fmla="*/ 0 w 307144"/>
                <a:gd name="connsiteY1-148" fmla="*/ 1532868 h 1532868"/>
                <a:gd name="connsiteX2-149" fmla="*/ 104074 w 307144"/>
                <a:gd name="connsiteY2-150" fmla="*/ 0 h 1532868"/>
                <a:gd name="connsiteX3-151" fmla="*/ 307144 w 307144"/>
                <a:gd name="connsiteY3-152" fmla="*/ 1249165 h 1532868"/>
                <a:gd name="connsiteX0-153" fmla="*/ 728249 w 728249"/>
                <a:gd name="connsiteY0-154" fmla="*/ 1513860 h 1532868"/>
                <a:gd name="connsiteX1-155" fmla="*/ 0 w 728249"/>
                <a:gd name="connsiteY1-156" fmla="*/ 1532868 h 1532868"/>
                <a:gd name="connsiteX2-157" fmla="*/ 104074 w 728249"/>
                <a:gd name="connsiteY2-158" fmla="*/ 0 h 1532868"/>
                <a:gd name="connsiteX3-159" fmla="*/ 728249 w 728249"/>
                <a:gd name="connsiteY3-160" fmla="*/ 1513860 h 1532868"/>
                <a:gd name="connsiteX0-161" fmla="*/ 1273881 w 1273881"/>
                <a:gd name="connsiteY0-162" fmla="*/ 1574018 h 1593026"/>
                <a:gd name="connsiteX1-163" fmla="*/ 545632 w 1273881"/>
                <a:gd name="connsiteY1-164" fmla="*/ 1593026 h 1593026"/>
                <a:gd name="connsiteX2-165" fmla="*/ 0 w 1273881"/>
                <a:gd name="connsiteY2-166" fmla="*/ 0 h 1593026"/>
                <a:gd name="connsiteX3-167" fmla="*/ 1273881 w 1273881"/>
                <a:gd name="connsiteY3-168" fmla="*/ 1574018 h 1593026"/>
                <a:gd name="connsiteX0-169" fmla="*/ 728249 w 728249"/>
                <a:gd name="connsiteY0-170" fmla="*/ 1369482 h 1388490"/>
                <a:gd name="connsiteX1-171" fmla="*/ 0 w 728249"/>
                <a:gd name="connsiteY1-172" fmla="*/ 1388490 h 1388490"/>
                <a:gd name="connsiteX2-173" fmla="*/ 272516 w 728249"/>
                <a:gd name="connsiteY2-174" fmla="*/ 0 h 1388490"/>
                <a:gd name="connsiteX3-175" fmla="*/ 728249 w 728249"/>
                <a:gd name="connsiteY3-176" fmla="*/ 1369482 h 1388490"/>
                <a:gd name="connsiteX0-177" fmla="*/ 487618 w 487618"/>
                <a:gd name="connsiteY0-178" fmla="*/ 1369482 h 1369482"/>
                <a:gd name="connsiteX1-179" fmla="*/ 0 w 487618"/>
                <a:gd name="connsiteY1-180" fmla="*/ 1364427 h 1369482"/>
                <a:gd name="connsiteX2-181" fmla="*/ 31885 w 487618"/>
                <a:gd name="connsiteY2-182" fmla="*/ 0 h 1369482"/>
                <a:gd name="connsiteX3-183" fmla="*/ 487618 w 487618"/>
                <a:gd name="connsiteY3-184" fmla="*/ 1369482 h 1369482"/>
                <a:gd name="connsiteX0-185" fmla="*/ 571839 w 571839"/>
                <a:gd name="connsiteY0-186" fmla="*/ 1369482 h 1376459"/>
                <a:gd name="connsiteX1-187" fmla="*/ 0 w 571839"/>
                <a:gd name="connsiteY1-188" fmla="*/ 1376459 h 1376459"/>
                <a:gd name="connsiteX2-189" fmla="*/ 116106 w 571839"/>
                <a:gd name="connsiteY2-190" fmla="*/ 0 h 1376459"/>
                <a:gd name="connsiteX3-191" fmla="*/ 571839 w 571839"/>
                <a:gd name="connsiteY3-192" fmla="*/ 1369482 h 1376459"/>
                <a:gd name="connsiteX0-193" fmla="*/ 571839 w 571839"/>
                <a:gd name="connsiteY0-194" fmla="*/ 1369482 h 1376459"/>
                <a:gd name="connsiteX1-195" fmla="*/ 0 w 571839"/>
                <a:gd name="connsiteY1-196" fmla="*/ 1376459 h 1376459"/>
                <a:gd name="connsiteX2-197" fmla="*/ 67979 w 571839"/>
                <a:gd name="connsiteY2-198" fmla="*/ 0 h 1376459"/>
                <a:gd name="connsiteX3-199" fmla="*/ 571839 w 571839"/>
                <a:gd name="connsiteY3-200" fmla="*/ 1369482 h 1376459"/>
                <a:gd name="connsiteX0-201" fmla="*/ 598827 w 598827"/>
                <a:gd name="connsiteY0-202" fmla="*/ 1418322 h 1425299"/>
                <a:gd name="connsiteX1-203" fmla="*/ 26988 w 598827"/>
                <a:gd name="connsiteY1-204" fmla="*/ 1425299 h 1425299"/>
                <a:gd name="connsiteX2-205" fmla="*/ 0 w 598827"/>
                <a:gd name="connsiteY2-206" fmla="*/ 0 h 1425299"/>
                <a:gd name="connsiteX3-207" fmla="*/ 598827 w 598827"/>
                <a:gd name="connsiteY3-208" fmla="*/ 1418322 h 1425299"/>
              </a:gdLst>
              <a:ahLst/>
              <a:cxnLst>
                <a:cxn ang="0">
                  <a:pos x="connsiteX0-1" y="connsiteY0-2"/>
                </a:cxn>
                <a:cxn ang="0">
                  <a:pos x="connsiteX1-3" y="connsiteY1-4"/>
                </a:cxn>
                <a:cxn ang="0">
                  <a:pos x="connsiteX2-5" y="connsiteY2-6"/>
                </a:cxn>
                <a:cxn ang="0">
                  <a:pos x="connsiteX3-7" y="connsiteY3-8"/>
                </a:cxn>
              </a:cxnLst>
              <a:rect l="l" t="t" r="r" b="b"/>
              <a:pathLst>
                <a:path w="598827" h="1425299">
                  <a:moveTo>
                    <a:pt x="598827" y="1418322"/>
                  </a:moveTo>
                  <a:lnTo>
                    <a:pt x="26988" y="1425299"/>
                  </a:lnTo>
                  <a:lnTo>
                    <a:pt x="0" y="0"/>
                  </a:lnTo>
                  <a:lnTo>
                    <a:pt x="598827" y="1418322"/>
                  </a:lnTo>
                  <a:close/>
                </a:path>
              </a:pathLst>
            </a:custGeom>
            <a:gradFill>
              <a:gsLst>
                <a:gs pos="92000">
                  <a:srgbClr val="52A4AE"/>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userDrawn="1"/>
          </p:nvSpPr>
          <p:spPr>
            <a:xfrm flipV="1">
              <a:off x="10981437" y="1028695"/>
              <a:ext cx="1210563" cy="2096597"/>
            </a:xfrm>
            <a:prstGeom prst="triangle">
              <a:avLst>
                <a:gd name="adj" fmla="val 100000"/>
              </a:avLst>
            </a:prstGeom>
            <a:gradFill>
              <a:gsLst>
                <a:gs pos="63000">
                  <a:srgbClr val="A7D2E5"/>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userDrawn="1"/>
          </p:nvSpPr>
          <p:spPr>
            <a:xfrm flipV="1">
              <a:off x="10976024" y="1028694"/>
              <a:ext cx="1210563" cy="980579"/>
            </a:xfrm>
            <a:prstGeom prst="triangle">
              <a:avLst>
                <a:gd name="adj" fmla="val 100000"/>
              </a:avLst>
            </a:prstGeom>
            <a:gradFill>
              <a:gsLst>
                <a:gs pos="65000">
                  <a:srgbClr val="5CACCF"/>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1"/>
            <p:cNvSpPr/>
            <p:nvPr userDrawn="1"/>
          </p:nvSpPr>
          <p:spPr>
            <a:xfrm>
              <a:off x="9315405" y="-484853"/>
              <a:ext cx="1697920" cy="2760286"/>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Lst>
              <a:ahLst/>
              <a:cxnLst>
                <a:cxn ang="0">
                  <a:pos x="connsiteX0-1" y="connsiteY0-2"/>
                </a:cxn>
                <a:cxn ang="0">
                  <a:pos x="connsiteX1-3" y="connsiteY1-4"/>
                </a:cxn>
                <a:cxn ang="0">
                  <a:pos x="connsiteX2-5" y="connsiteY2-6"/>
                </a:cxn>
                <a:cxn ang="0">
                  <a:pos x="connsiteX3-7" y="connsiteY3-8"/>
                </a:cxn>
              </a:cxnLst>
              <a:rect l="l" t="t" r="r" b="b"/>
              <a:pathLst>
                <a:path w="1697920" h="2760286">
                  <a:moveTo>
                    <a:pt x="0" y="2760286"/>
                  </a:moveTo>
                  <a:lnTo>
                    <a:pt x="77866" y="0"/>
                  </a:lnTo>
                  <a:lnTo>
                    <a:pt x="1697920" y="1535186"/>
                  </a:lnTo>
                  <a:lnTo>
                    <a:pt x="0" y="2760286"/>
                  </a:lnTo>
                  <a:close/>
                </a:path>
              </a:pathLst>
            </a:custGeom>
            <a:gradFill>
              <a:gsLst>
                <a:gs pos="93000">
                  <a:srgbClr val="52A4AE"/>
                </a:gs>
                <a:gs pos="40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1"/>
            <p:cNvSpPr/>
            <p:nvPr userDrawn="1"/>
          </p:nvSpPr>
          <p:spPr>
            <a:xfrm>
              <a:off x="7854758" y="-615311"/>
              <a:ext cx="1569062" cy="289749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988057"/>
                <a:gd name="connsiteY0-82" fmla="*/ 2639970 h 3159448"/>
                <a:gd name="connsiteX1-83" fmla="*/ 65835 w 988057"/>
                <a:gd name="connsiteY1-84" fmla="*/ 0 h 3159448"/>
                <a:gd name="connsiteX2-85" fmla="*/ 988057 w 988057"/>
                <a:gd name="connsiteY2-86" fmla="*/ 3159448 h 3159448"/>
                <a:gd name="connsiteX3-87" fmla="*/ 0 w 988057"/>
                <a:gd name="connsiteY3-88" fmla="*/ 2639970 h 3159448"/>
                <a:gd name="connsiteX0-89" fmla="*/ 0 w 1697920"/>
                <a:gd name="connsiteY0-90" fmla="*/ 2639970 h 2639970"/>
                <a:gd name="connsiteX1-91" fmla="*/ 65835 w 1697920"/>
                <a:gd name="connsiteY1-92" fmla="*/ 0 h 2639970"/>
                <a:gd name="connsiteX2-93" fmla="*/ 1697920 w 1697920"/>
                <a:gd name="connsiteY2-94" fmla="*/ 1414870 h 2639970"/>
                <a:gd name="connsiteX3-95" fmla="*/ 0 w 1697920"/>
                <a:gd name="connsiteY3-96" fmla="*/ 2639970 h 2639970"/>
                <a:gd name="connsiteX0-97" fmla="*/ 0 w 1697920"/>
                <a:gd name="connsiteY0-98" fmla="*/ 2760286 h 2760286"/>
                <a:gd name="connsiteX1-99" fmla="*/ 77866 w 1697920"/>
                <a:gd name="connsiteY1-100" fmla="*/ 0 h 2760286"/>
                <a:gd name="connsiteX2-101" fmla="*/ 1697920 w 1697920"/>
                <a:gd name="connsiteY2-102" fmla="*/ 1535186 h 2760286"/>
                <a:gd name="connsiteX3-103" fmla="*/ 0 w 1697920"/>
                <a:gd name="connsiteY3-104" fmla="*/ 2760286 h 2760286"/>
                <a:gd name="connsiteX0-105" fmla="*/ 764345 w 1620054"/>
                <a:gd name="connsiteY0-106" fmla="*/ 2327149 h 2327149"/>
                <a:gd name="connsiteX1-107" fmla="*/ 0 w 1620054"/>
                <a:gd name="connsiteY1-108" fmla="*/ 0 h 2327149"/>
                <a:gd name="connsiteX2-109" fmla="*/ 1620054 w 1620054"/>
                <a:gd name="connsiteY2-110" fmla="*/ 1535186 h 2327149"/>
                <a:gd name="connsiteX3-111" fmla="*/ 764345 w 1620054"/>
                <a:gd name="connsiteY3-112" fmla="*/ 2327149 h 2327149"/>
                <a:gd name="connsiteX0-113" fmla="*/ 1546397 w 2402106"/>
                <a:gd name="connsiteY0-114" fmla="*/ 1725570 h 1725570"/>
                <a:gd name="connsiteX1-115" fmla="*/ 0 w 2402106"/>
                <a:gd name="connsiteY1-116" fmla="*/ 0 h 1725570"/>
                <a:gd name="connsiteX2-117" fmla="*/ 2402106 w 2402106"/>
                <a:gd name="connsiteY2-118" fmla="*/ 933607 h 1725570"/>
                <a:gd name="connsiteX3-119" fmla="*/ 1546397 w 2402106"/>
                <a:gd name="connsiteY3-120" fmla="*/ 1725570 h 1725570"/>
                <a:gd name="connsiteX0-121" fmla="*/ 1546397 w 1656148"/>
                <a:gd name="connsiteY0-122" fmla="*/ 2897490 h 2897490"/>
                <a:gd name="connsiteX1-123" fmla="*/ 0 w 1656148"/>
                <a:gd name="connsiteY1-124" fmla="*/ 1171920 h 2897490"/>
                <a:gd name="connsiteX2-125" fmla="*/ 1656148 w 1656148"/>
                <a:gd name="connsiteY2-126" fmla="*/ 0 h 2897490"/>
                <a:gd name="connsiteX3-127" fmla="*/ 1546397 w 1656148"/>
                <a:gd name="connsiteY3-128" fmla="*/ 2897490 h 2897490"/>
                <a:gd name="connsiteX0-129" fmla="*/ 1459311 w 1569062"/>
                <a:gd name="connsiteY0-130" fmla="*/ 2897490 h 2897490"/>
                <a:gd name="connsiteX1-131" fmla="*/ 0 w 1569062"/>
                <a:gd name="connsiteY1-132" fmla="*/ 1229977 h 2897490"/>
                <a:gd name="connsiteX2-133" fmla="*/ 1569062 w 1569062"/>
                <a:gd name="connsiteY2-134" fmla="*/ 0 h 2897490"/>
                <a:gd name="connsiteX3-135" fmla="*/ 1459311 w 1569062"/>
                <a:gd name="connsiteY3-136" fmla="*/ 2897490 h 2897490"/>
              </a:gdLst>
              <a:ahLst/>
              <a:cxnLst>
                <a:cxn ang="0">
                  <a:pos x="connsiteX0-1" y="connsiteY0-2"/>
                </a:cxn>
                <a:cxn ang="0">
                  <a:pos x="connsiteX1-3" y="connsiteY1-4"/>
                </a:cxn>
                <a:cxn ang="0">
                  <a:pos x="connsiteX2-5" y="connsiteY2-6"/>
                </a:cxn>
                <a:cxn ang="0">
                  <a:pos x="connsiteX3-7" y="connsiteY3-8"/>
                </a:cxn>
              </a:cxnLst>
              <a:rect l="l" t="t" r="r" b="b"/>
              <a:pathLst>
                <a:path w="1569062" h="2897490">
                  <a:moveTo>
                    <a:pt x="1459311" y="2897490"/>
                  </a:moveTo>
                  <a:lnTo>
                    <a:pt x="0" y="1229977"/>
                  </a:lnTo>
                  <a:lnTo>
                    <a:pt x="1569062" y="0"/>
                  </a:lnTo>
                  <a:lnTo>
                    <a:pt x="1459311" y="2897490"/>
                  </a:lnTo>
                  <a:close/>
                </a:path>
              </a:pathLst>
            </a:custGeom>
            <a:gradFill>
              <a:gsLst>
                <a:gs pos="100000">
                  <a:srgbClr val="52A4AE"/>
                </a:gs>
                <a:gs pos="37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1"/>
            <p:cNvSpPr/>
            <p:nvPr userDrawn="1"/>
          </p:nvSpPr>
          <p:spPr>
            <a:xfrm rot="19016716">
              <a:off x="7429689" y="1625281"/>
              <a:ext cx="749276" cy="47365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Lst>
              <a:ahLst/>
              <a:cxnLst>
                <a:cxn ang="0">
                  <a:pos x="connsiteX0-1" y="connsiteY0-2"/>
                </a:cxn>
                <a:cxn ang="0">
                  <a:pos x="connsiteX1-3" y="connsiteY1-4"/>
                </a:cxn>
                <a:cxn ang="0">
                  <a:pos x="connsiteX2-5" y="connsiteY2-6"/>
                </a:cxn>
                <a:cxn ang="0">
                  <a:pos x="connsiteX3-7" y="connsiteY3-8"/>
                </a:cxn>
              </a:cxnLst>
              <a:rect l="l" t="t" r="r" b="b"/>
              <a:pathLst>
                <a:path w="1113510" h="1200099">
                  <a:moveTo>
                    <a:pt x="545691" y="1200100"/>
                  </a:moveTo>
                  <a:lnTo>
                    <a:pt x="0" y="287234"/>
                  </a:lnTo>
                  <a:lnTo>
                    <a:pt x="1113511" y="0"/>
                  </a:lnTo>
                  <a:lnTo>
                    <a:pt x="545691" y="1200100"/>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1"/>
            <p:cNvSpPr/>
            <p:nvPr userDrawn="1"/>
          </p:nvSpPr>
          <p:spPr>
            <a:xfrm rot="19016716">
              <a:off x="6932975" y="1332339"/>
              <a:ext cx="813578" cy="55312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Lst>
              <a:ahLst/>
              <a:cxnLst>
                <a:cxn ang="0">
                  <a:pos x="connsiteX0-1" y="connsiteY0-2"/>
                </a:cxn>
                <a:cxn ang="0">
                  <a:pos x="connsiteX1-3" y="connsiteY1-4"/>
                </a:cxn>
                <a:cxn ang="0">
                  <a:pos x="connsiteX2-5" y="connsiteY2-6"/>
                </a:cxn>
                <a:cxn ang="0">
                  <a:pos x="connsiteX3-7" y="connsiteY3-8"/>
                </a:cxn>
              </a:cxnLst>
              <a:rect l="l" t="t" r="r" b="b"/>
              <a:pathLst>
                <a:path w="1209070" h="1401450">
                  <a:moveTo>
                    <a:pt x="302414" y="1401450"/>
                  </a:moveTo>
                  <a:lnTo>
                    <a:pt x="0" y="1"/>
                  </a:lnTo>
                  <a:lnTo>
                    <a:pt x="1209069" y="699361"/>
                  </a:lnTo>
                  <a:lnTo>
                    <a:pt x="302414" y="140145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1"/>
            <p:cNvSpPr/>
            <p:nvPr userDrawn="1"/>
          </p:nvSpPr>
          <p:spPr>
            <a:xfrm rot="19016716">
              <a:off x="6404298" y="1055749"/>
              <a:ext cx="493101" cy="56486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Lst>
              <a:ahLst/>
              <a:cxnLst>
                <a:cxn ang="0">
                  <a:pos x="connsiteX0-1" y="connsiteY0-2"/>
                </a:cxn>
                <a:cxn ang="0">
                  <a:pos x="connsiteX1-3" y="connsiteY1-4"/>
                </a:cxn>
                <a:cxn ang="0">
                  <a:pos x="connsiteX2-5" y="connsiteY2-6"/>
                </a:cxn>
                <a:cxn ang="0">
                  <a:pos x="connsiteX3-7" y="connsiteY3-8"/>
                </a:cxn>
              </a:cxnLst>
              <a:rect l="l" t="t" r="r" b="b"/>
              <a:pathLst>
                <a:path w="732805" h="1431177">
                  <a:moveTo>
                    <a:pt x="0" y="699715"/>
                  </a:moveTo>
                  <a:lnTo>
                    <a:pt x="242889" y="1"/>
                  </a:lnTo>
                  <a:lnTo>
                    <a:pt x="732804" y="1431176"/>
                  </a:lnTo>
                  <a:lnTo>
                    <a:pt x="0" y="699715"/>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1"/>
            <p:cNvSpPr/>
            <p:nvPr userDrawn="1"/>
          </p:nvSpPr>
          <p:spPr>
            <a:xfrm rot="19016716">
              <a:off x="6519455" y="1855065"/>
              <a:ext cx="420702" cy="399392"/>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487232 w 1089764"/>
                <a:gd name="connsiteY0-34" fmla="*/ 1153500 h 1153499"/>
                <a:gd name="connsiteX1-35" fmla="*/ 0 w 1089764"/>
                <a:gd name="connsiteY1-36" fmla="*/ 0 h 1153499"/>
                <a:gd name="connsiteX2-37" fmla="*/ 1089764 w 1089764"/>
                <a:gd name="connsiteY2-38" fmla="*/ 425885 h 1153499"/>
                <a:gd name="connsiteX3-39" fmla="*/ 487232 w 1089764"/>
                <a:gd name="connsiteY3-40" fmla="*/ 1153500 h 1153499"/>
                <a:gd name="connsiteX0-41" fmla="*/ 545691 w 1148223"/>
                <a:gd name="connsiteY0-42" fmla="*/ 912867 h 912866"/>
                <a:gd name="connsiteX1-43" fmla="*/ 0 w 1148223"/>
                <a:gd name="connsiteY1-44" fmla="*/ 1 h 912866"/>
                <a:gd name="connsiteX2-45" fmla="*/ 1148223 w 1148223"/>
                <a:gd name="connsiteY2-46" fmla="*/ 185252 h 912866"/>
                <a:gd name="connsiteX3-47" fmla="*/ 545691 w 1148223"/>
                <a:gd name="connsiteY3-48" fmla="*/ 912867 h 912866"/>
                <a:gd name="connsiteX0-49" fmla="*/ 545691 w 1113510"/>
                <a:gd name="connsiteY0-50" fmla="*/ 1200100 h 1200099"/>
                <a:gd name="connsiteX1-51" fmla="*/ 0 w 1113510"/>
                <a:gd name="connsiteY1-52" fmla="*/ 287234 h 1200099"/>
                <a:gd name="connsiteX2-53" fmla="*/ 1113511 w 1113510"/>
                <a:gd name="connsiteY2-54" fmla="*/ 0 h 1200099"/>
                <a:gd name="connsiteX3-55" fmla="*/ 545691 w 1113510"/>
                <a:gd name="connsiteY3-56" fmla="*/ 1200100 h 1200099"/>
                <a:gd name="connsiteX0-57" fmla="*/ 302414 w 1113511"/>
                <a:gd name="connsiteY0-58" fmla="*/ 1688683 h 1688683"/>
                <a:gd name="connsiteX1-59" fmla="*/ 0 w 1113511"/>
                <a:gd name="connsiteY1-60" fmla="*/ 287234 h 1688683"/>
                <a:gd name="connsiteX2-61" fmla="*/ 1113511 w 1113511"/>
                <a:gd name="connsiteY2-62" fmla="*/ 0 h 1688683"/>
                <a:gd name="connsiteX3-63" fmla="*/ 302414 w 1113511"/>
                <a:gd name="connsiteY3-64" fmla="*/ 1688683 h 1688683"/>
                <a:gd name="connsiteX0-65" fmla="*/ 302414 w 1209070"/>
                <a:gd name="connsiteY0-66" fmla="*/ 1401450 h 1401450"/>
                <a:gd name="connsiteX1-67" fmla="*/ 0 w 1209070"/>
                <a:gd name="connsiteY1-68" fmla="*/ 1 h 1401450"/>
                <a:gd name="connsiteX2-69" fmla="*/ 1209069 w 1209070"/>
                <a:gd name="connsiteY2-70" fmla="*/ 699361 h 1401450"/>
                <a:gd name="connsiteX3-71" fmla="*/ 302414 w 1209070"/>
                <a:gd name="connsiteY3-72" fmla="*/ 1401450 h 1401450"/>
                <a:gd name="connsiteX0-73" fmla="*/ 0 w 1451958"/>
                <a:gd name="connsiteY0-74" fmla="*/ 699715 h 699715"/>
                <a:gd name="connsiteX1-75" fmla="*/ 242889 w 1451958"/>
                <a:gd name="connsiteY1-76" fmla="*/ 1 h 699715"/>
                <a:gd name="connsiteX2-77" fmla="*/ 1451958 w 1451958"/>
                <a:gd name="connsiteY2-78" fmla="*/ 699361 h 699715"/>
                <a:gd name="connsiteX3-79" fmla="*/ 0 w 1451958"/>
                <a:gd name="connsiteY3-80" fmla="*/ 699715 h 699715"/>
                <a:gd name="connsiteX0-81" fmla="*/ 0 w 732805"/>
                <a:gd name="connsiteY0-82" fmla="*/ 699715 h 1431177"/>
                <a:gd name="connsiteX1-83" fmla="*/ 242889 w 732805"/>
                <a:gd name="connsiteY1-84" fmla="*/ 1 h 1431177"/>
                <a:gd name="connsiteX2-85" fmla="*/ 732804 w 732805"/>
                <a:gd name="connsiteY2-86" fmla="*/ 1431176 h 1431177"/>
                <a:gd name="connsiteX3-87" fmla="*/ 0 w 732805"/>
                <a:gd name="connsiteY3-88" fmla="*/ 699715 h 1431177"/>
                <a:gd name="connsiteX0-89" fmla="*/ 0 w 732804"/>
                <a:gd name="connsiteY0-90" fmla="*/ 424454 h 1155916"/>
                <a:gd name="connsiteX1-91" fmla="*/ 703793 w 732804"/>
                <a:gd name="connsiteY1-92" fmla="*/ 1 h 1155916"/>
                <a:gd name="connsiteX2-93" fmla="*/ 732804 w 732804"/>
                <a:gd name="connsiteY2-94" fmla="*/ 1155915 h 1155916"/>
                <a:gd name="connsiteX3-95" fmla="*/ 0 w 732804"/>
                <a:gd name="connsiteY3-96" fmla="*/ 424454 h 1155916"/>
                <a:gd name="connsiteX0-97" fmla="*/ 0 w 703794"/>
                <a:gd name="connsiteY0-98" fmla="*/ 424454 h 1436384"/>
                <a:gd name="connsiteX1-99" fmla="*/ 703793 w 703794"/>
                <a:gd name="connsiteY1-100" fmla="*/ 1 h 1436384"/>
                <a:gd name="connsiteX2-101" fmla="*/ 358875 w 703794"/>
                <a:gd name="connsiteY2-102" fmla="*/ 1436384 h 1436384"/>
                <a:gd name="connsiteX3-103" fmla="*/ 0 w 703794"/>
                <a:gd name="connsiteY3-104" fmla="*/ 424454 h 1436384"/>
                <a:gd name="connsiteX0-105" fmla="*/ 0 w 625213"/>
                <a:gd name="connsiteY0-106" fmla="*/ 0 h 1011930"/>
                <a:gd name="connsiteX1-107" fmla="*/ 625212 w 625213"/>
                <a:gd name="connsiteY1-108" fmla="*/ 76158 h 1011930"/>
                <a:gd name="connsiteX2-109" fmla="*/ 358875 w 625213"/>
                <a:gd name="connsiteY2-110" fmla="*/ 1011930 h 1011930"/>
                <a:gd name="connsiteX3-111" fmla="*/ 0 w 625213"/>
                <a:gd name="connsiteY3-112" fmla="*/ 0 h 1011930"/>
              </a:gdLst>
              <a:ahLst/>
              <a:cxnLst>
                <a:cxn ang="0">
                  <a:pos x="connsiteX0-1" y="connsiteY0-2"/>
                </a:cxn>
                <a:cxn ang="0">
                  <a:pos x="connsiteX1-3" y="connsiteY1-4"/>
                </a:cxn>
                <a:cxn ang="0">
                  <a:pos x="connsiteX2-5" y="connsiteY2-6"/>
                </a:cxn>
                <a:cxn ang="0">
                  <a:pos x="connsiteX3-7" y="connsiteY3-8"/>
                </a:cxn>
              </a:cxnLst>
              <a:rect l="l" t="t" r="r" b="b"/>
              <a:pathLst>
                <a:path w="625213" h="1011930">
                  <a:moveTo>
                    <a:pt x="0" y="0"/>
                  </a:moveTo>
                  <a:lnTo>
                    <a:pt x="625212" y="76158"/>
                  </a:lnTo>
                  <a:lnTo>
                    <a:pt x="358875" y="1011930"/>
                  </a:lnTo>
                  <a:lnTo>
                    <a:pt x="0" y="0"/>
                  </a:lnTo>
                  <a:close/>
                </a:path>
              </a:pathLst>
            </a:custGeom>
            <a:gradFill>
              <a:gsLst>
                <a:gs pos="92000">
                  <a:srgbClr val="92BFB5"/>
                </a:gs>
                <a:gs pos="3000">
                  <a:srgbClr val="B6D3B7"/>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userDrawn="1"/>
        </p:nvSpPr>
        <p:spPr>
          <a:xfrm>
            <a:off x="197820" y="263237"/>
            <a:ext cx="11797868" cy="6605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userDrawn="1"/>
        </p:nvSpPr>
        <p:spPr>
          <a:xfrm>
            <a:off x="6386946" y="5422432"/>
            <a:ext cx="5822505" cy="1446611"/>
          </a:xfrm>
          <a:prstGeom prst="triangle">
            <a:avLst>
              <a:gd name="adj" fmla="val 100000"/>
            </a:avLst>
          </a:prstGeom>
          <a:gradFill>
            <a:gsLst>
              <a:gs pos="67000">
                <a:srgbClr val="FFFFFF"/>
              </a:gs>
              <a:gs pos="0">
                <a:srgbClr val="E1EAEF">
                  <a:alpha val="57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6177337-1161-4CB2-8B69-3E24C9ADD514}" type="datetimeFigureOut">
              <a:rPr lang="zh-CN" altLang="en-US" smtClean="0"/>
              <a:t>2025/10/21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2EED884B-F155-42E3-9801-487CD0C3BEE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2025/10/21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2025/10/21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自定义版式">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a:prstGeom prst="rect">
            <a:avLst/>
          </a:prstGeom>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91282"/>
            <a:ext cx="10972800" cy="1508125"/>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52578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p:cNvSpPr>
          <p:nvPr>
            <p:ph type="sldNum" sz="quarter" idx="10"/>
          </p:nvPr>
        </p:nvSpPr>
        <p:spPr>
          <a:xfrm>
            <a:off x="5892800" y="6172200"/>
            <a:ext cx="2844800" cy="368300"/>
          </a:xfrm>
          <a:prstGeom prst="rect">
            <a:avLst/>
          </a:prstGeom>
        </p:spPr>
        <p:txBody>
          <a:bodyPr/>
          <a:lstStyle>
            <a:lvl1pPr>
              <a:defRPr/>
            </a:lvl1pPr>
          </a:lstStyle>
          <a:p>
            <a:pPr>
              <a:defRPr/>
            </a:pPr>
            <a:fld id="{26100EF5-06DC-4874-8070-4431634703C4}" type="slidenum">
              <a:rPr lang="zh-CN" altLang="zh-CN"/>
              <a:t>‹#›</a:t>
            </a:fld>
            <a:endParaRPr lang="zh-CN" altLang="zh-CN"/>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91282"/>
            <a:ext cx="10972800" cy="1508125"/>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52578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p:cNvSpPr>
          <p:nvPr>
            <p:ph type="sldNum" sz="quarter" idx="10"/>
          </p:nvPr>
        </p:nvSpPr>
        <p:spPr>
          <a:xfrm>
            <a:off x="5892800" y="6172200"/>
            <a:ext cx="2844800" cy="368300"/>
          </a:xfrm>
          <a:prstGeom prst="rect">
            <a:avLst/>
          </a:prstGeom>
        </p:spPr>
        <p:txBody>
          <a:bodyPr/>
          <a:lstStyle>
            <a:lvl1pPr>
              <a:defRPr/>
            </a:lvl1pPr>
          </a:lstStyle>
          <a:p>
            <a:pPr>
              <a:defRPr/>
            </a:pPr>
            <a:fld id="{26100EF5-06DC-4874-8070-4431634703C4}" type="slidenum">
              <a:rPr lang="zh-CN" altLang="zh-CN"/>
              <a:t>‹#›</a:t>
            </a:fld>
            <a:endParaRPr lang="zh-CN" altLang="zh-CN"/>
          </a:p>
        </p:txBody>
      </p:sp>
      <p:sp>
        <p:nvSpPr>
          <p:cNvPr id="6" name="TextBox 5"/>
          <p:cNvSpPr txBox="1"/>
          <p:nvPr userDrawn="1"/>
        </p:nvSpPr>
        <p:spPr>
          <a:xfrm>
            <a:off x="107505" y="6739570"/>
            <a:ext cx="1800200" cy="12192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http://www.www.2ppt.com.com/moban/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0" y="0"/>
            <a:ext cx="12192000" cy="6858000"/>
          </a:xfrm>
          <a:prstGeom prst="rect">
            <a:avLst/>
          </a:prstGeom>
          <a:gradFill>
            <a:gsLst>
              <a:gs pos="67000">
                <a:srgbClr val="FFFFFF"/>
              </a:gs>
              <a:gs pos="0">
                <a:srgbClr val="E1EAE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userDrawn="1"/>
        </p:nvSpPr>
        <p:spPr>
          <a:xfrm>
            <a:off x="6386946" y="5422432"/>
            <a:ext cx="5822505" cy="1446611"/>
          </a:xfrm>
          <a:prstGeom prst="triangle">
            <a:avLst>
              <a:gd name="adj" fmla="val 100000"/>
            </a:avLst>
          </a:prstGeom>
          <a:gradFill>
            <a:gsLst>
              <a:gs pos="67000">
                <a:srgbClr val="FFFFFF"/>
              </a:gs>
              <a:gs pos="0">
                <a:srgbClr val="E1EAEF">
                  <a:alpha val="57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Lst>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0.png"/><Relationship Id="rId18" Type="http://schemas.openxmlformats.org/officeDocument/2006/relationships/image" Target="../media/image50.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10.jpg"/><Relationship Id="rId17" Type="http://schemas.openxmlformats.org/officeDocument/2006/relationships/image" Target="../media/image49.png"/><Relationship Id="rId2" Type="http://schemas.openxmlformats.org/officeDocument/2006/relationships/notesSlide" Target="../notesSlides/notesSlide7.xml"/><Relationship Id="rId16"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jpeg"/><Relationship Id="rId5" Type="http://schemas.openxmlformats.org/officeDocument/2006/relationships/image" Target="../media/image13.png"/><Relationship Id="rId15" Type="http://schemas.openxmlformats.org/officeDocument/2006/relationships/image" Target="../media/image47.png"/><Relationship Id="rId10" Type="http://schemas.openxmlformats.org/officeDocument/2006/relationships/image" Target="../media/image18.jpeg"/><Relationship Id="rId19" Type="http://schemas.openxmlformats.org/officeDocument/2006/relationships/image" Target="../media/image26.jpg"/><Relationship Id="rId4" Type="http://schemas.openxmlformats.org/officeDocument/2006/relationships/image" Target="../media/image12.png"/><Relationship Id="rId9" Type="http://schemas.openxmlformats.org/officeDocument/2006/relationships/image" Target="../media/image17.jpeg"/><Relationship Id="rId1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5.jpeg"/><Relationship Id="rId4" Type="http://schemas.openxmlformats.org/officeDocument/2006/relationships/image" Target="../media/image54.jpe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webp"/><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9" Type="http://schemas.openxmlformats.org/officeDocument/2006/relationships/tags" Target="../tags/tag40.xml"/><Relationship Id="rId3" Type="http://schemas.openxmlformats.org/officeDocument/2006/relationships/tags" Target="../tags/tag4.xml"/><Relationship Id="rId21" Type="http://schemas.openxmlformats.org/officeDocument/2006/relationships/tags" Target="../tags/tag22.xml"/><Relationship Id="rId34" Type="http://schemas.openxmlformats.org/officeDocument/2006/relationships/tags" Target="../tags/tag35.xml"/><Relationship Id="rId42" Type="http://schemas.openxmlformats.org/officeDocument/2006/relationships/tags" Target="../tags/tag43.xml"/><Relationship Id="rId47" Type="http://schemas.openxmlformats.org/officeDocument/2006/relationships/tags" Target="../tags/tag48.xml"/><Relationship Id="rId50" Type="http://schemas.openxmlformats.org/officeDocument/2006/relationships/tags" Target="../tags/tag51.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tags" Target="../tags/tag39.xml"/><Relationship Id="rId46" Type="http://schemas.openxmlformats.org/officeDocument/2006/relationships/tags" Target="../tags/tag47.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30.xml"/><Relationship Id="rId41" Type="http://schemas.openxmlformats.org/officeDocument/2006/relationships/tags" Target="../tags/tag42.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tags" Target="../tags/tag38.xml"/><Relationship Id="rId40" Type="http://schemas.openxmlformats.org/officeDocument/2006/relationships/tags" Target="../tags/tag41.xml"/><Relationship Id="rId45" Type="http://schemas.openxmlformats.org/officeDocument/2006/relationships/tags" Target="../tags/tag46.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tags" Target="../tags/tag37.xml"/><Relationship Id="rId49" Type="http://schemas.openxmlformats.org/officeDocument/2006/relationships/tags" Target="../tags/tag50.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4" Type="http://schemas.openxmlformats.org/officeDocument/2006/relationships/tags" Target="../tags/tag45.xml"/><Relationship Id="rId52" Type="http://schemas.openxmlformats.org/officeDocument/2006/relationships/slideLayout" Target="../slideLayouts/slideLayout12.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43" Type="http://schemas.openxmlformats.org/officeDocument/2006/relationships/tags" Target="../tags/tag44.xml"/><Relationship Id="rId48" Type="http://schemas.openxmlformats.org/officeDocument/2006/relationships/tags" Target="../tags/tag49.xml"/><Relationship Id="rId8" Type="http://schemas.openxmlformats.org/officeDocument/2006/relationships/tags" Target="../tags/tag9.xml"/><Relationship Id="rId51" Type="http://schemas.openxmlformats.org/officeDocument/2006/relationships/tags" Target="../tags/tag5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slideLayout" Target="../slideLayouts/slideLayout12.xml"/><Relationship Id="rId1" Type="http://schemas.openxmlformats.org/officeDocument/2006/relationships/tags" Target="../tags/tag53.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tags" Target="../tags/tag54.xml"/><Relationship Id="rId6" Type="http://schemas.openxmlformats.org/officeDocument/2006/relationships/image" Target="../media/image9.gif"/><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jpg"/><Relationship Id="rId7" Type="http://schemas.openxmlformats.org/officeDocument/2006/relationships/image" Target="../media/image14.png"/><Relationship Id="rId12" Type="http://schemas.openxmlformats.org/officeDocument/2006/relationships/image" Target="../media/image19.jpeg"/><Relationship Id="rId17" Type="http://schemas.openxmlformats.org/officeDocument/2006/relationships/image" Target="../media/image24.png"/><Relationship Id="rId2" Type="http://schemas.openxmlformats.org/officeDocument/2006/relationships/notesSlide" Target="../notesSlides/notesSlide3.xml"/><Relationship Id="rId16"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18.jpe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jpeg"/><Relationship Id="rId19" Type="http://schemas.openxmlformats.org/officeDocument/2006/relationships/image" Target="../media/image26.jpg"/><Relationship Id="rId4" Type="http://schemas.openxmlformats.org/officeDocument/2006/relationships/image" Target="../media/image11.png"/><Relationship Id="rId9" Type="http://schemas.openxmlformats.org/officeDocument/2006/relationships/image" Target="../media/image16.jpe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31.png"/><Relationship Id="rId3" Type="http://schemas.openxmlformats.org/officeDocument/2006/relationships/image" Target="../media/image16.jpeg"/><Relationship Id="rId7" Type="http://schemas.openxmlformats.org/officeDocument/2006/relationships/image" Target="../media/image18.jpeg"/><Relationship Id="rId12"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9.png"/><Relationship Id="rId5" Type="http://schemas.openxmlformats.org/officeDocument/2006/relationships/image" Target="../media/image10.jpg"/><Relationship Id="rId10" Type="http://schemas.openxmlformats.org/officeDocument/2006/relationships/image" Target="../media/image28.png"/><Relationship Id="rId4" Type="http://schemas.openxmlformats.org/officeDocument/2006/relationships/image" Target="../media/image19.jpe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18" Type="http://schemas.openxmlformats.org/officeDocument/2006/relationships/image" Target="../media/image42.png"/><Relationship Id="rId3" Type="http://schemas.openxmlformats.org/officeDocument/2006/relationships/image" Target="../media/image18.jpeg"/><Relationship Id="rId7" Type="http://schemas.openxmlformats.org/officeDocument/2006/relationships/image" Target="../media/image33.png"/><Relationship Id="rId17" Type="http://schemas.openxmlformats.org/officeDocument/2006/relationships/image" Target="../media/image41.png"/><Relationship Id="rId2" Type="http://schemas.openxmlformats.org/officeDocument/2006/relationships/notesSlide" Target="../notesSlides/notesSlide5.xml"/><Relationship Id="rId16"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10.jpg"/><Relationship Id="rId15" Type="http://schemas.openxmlformats.org/officeDocument/2006/relationships/image" Target="../media/image39.png"/><Relationship Id="rId10" Type="http://schemas.openxmlformats.org/officeDocument/2006/relationships/image" Target="../media/image35.png"/><Relationship Id="rId19" Type="http://schemas.openxmlformats.org/officeDocument/2006/relationships/image" Target="../media/image43.png"/><Relationship Id="rId4" Type="http://schemas.openxmlformats.org/officeDocument/2006/relationships/image" Target="../media/image17.jpeg"/><Relationship Id="rId9" Type="http://schemas.openxmlformats.org/officeDocument/2006/relationships/image" Target="../media/image340.png"/><Relationship Id="rId1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0" y="-1"/>
            <a:ext cx="12209449" cy="1436405"/>
          </a:xfrm>
          <a:prstGeom prst="roundRect">
            <a:avLst/>
          </a:prstGeom>
          <a:solidFill>
            <a:schemeClr val="bg2">
              <a:alpha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1"/>
          <p:cNvSpPr/>
          <p:nvPr/>
        </p:nvSpPr>
        <p:spPr>
          <a:xfrm>
            <a:off x="10881363" y="228730"/>
            <a:ext cx="972984" cy="2397095"/>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1857239"/>
              <a:gd name="connsiteY0-82" fmla="*/ 666791 h 1558058"/>
              <a:gd name="connsiteX1-83" fmla="*/ 1702129 w 1857239"/>
              <a:gd name="connsiteY1-84" fmla="*/ 0 h 1558058"/>
              <a:gd name="connsiteX2-85" fmla="*/ 1857239 w 1857239"/>
              <a:gd name="connsiteY2-86" fmla="*/ 1558058 h 1558058"/>
              <a:gd name="connsiteX3-87" fmla="*/ 0 w 1857239"/>
              <a:gd name="connsiteY3-88" fmla="*/ 666791 h 1558058"/>
              <a:gd name="connsiteX0-89" fmla="*/ 0 w 972984"/>
              <a:gd name="connsiteY0-90" fmla="*/ 495969 h 1558058"/>
              <a:gd name="connsiteX1-91" fmla="*/ 817874 w 972984"/>
              <a:gd name="connsiteY1-92" fmla="*/ 0 h 1558058"/>
              <a:gd name="connsiteX2-93" fmla="*/ 972984 w 972984"/>
              <a:gd name="connsiteY2-94" fmla="*/ 1558058 h 1558058"/>
              <a:gd name="connsiteX3-95" fmla="*/ 0 w 972984"/>
              <a:gd name="connsiteY3-96" fmla="*/ 495969 h 1558058"/>
              <a:gd name="connsiteX0-97" fmla="*/ 0 w 972984"/>
              <a:gd name="connsiteY0-98" fmla="*/ 812492 h 1874581"/>
              <a:gd name="connsiteX1-99" fmla="*/ 345601 w 972984"/>
              <a:gd name="connsiteY1-100" fmla="*/ 0 h 1874581"/>
              <a:gd name="connsiteX2-101" fmla="*/ 972984 w 972984"/>
              <a:gd name="connsiteY2-102" fmla="*/ 1874581 h 1874581"/>
              <a:gd name="connsiteX3-103" fmla="*/ 0 w 972984"/>
              <a:gd name="connsiteY3-104" fmla="*/ 812492 h 1874581"/>
              <a:gd name="connsiteX0-105" fmla="*/ 0 w 972984"/>
              <a:gd name="connsiteY0-106" fmla="*/ 1335006 h 2397095"/>
              <a:gd name="connsiteX1-107" fmla="*/ 54198 w 972984"/>
              <a:gd name="connsiteY1-108" fmla="*/ 0 h 2397095"/>
              <a:gd name="connsiteX2-109" fmla="*/ 972984 w 972984"/>
              <a:gd name="connsiteY2-110" fmla="*/ 2397095 h 2397095"/>
              <a:gd name="connsiteX3-111" fmla="*/ 0 w 972984"/>
              <a:gd name="connsiteY3-112" fmla="*/ 1335006 h 2397095"/>
            </a:gdLst>
            <a:ahLst/>
            <a:cxnLst>
              <a:cxn ang="0">
                <a:pos x="connsiteX0-1" y="connsiteY0-2"/>
              </a:cxn>
              <a:cxn ang="0">
                <a:pos x="connsiteX1-3" y="connsiteY1-4"/>
              </a:cxn>
              <a:cxn ang="0">
                <a:pos x="connsiteX2-5" y="connsiteY2-6"/>
              </a:cxn>
              <a:cxn ang="0">
                <a:pos x="connsiteX3-7" y="connsiteY3-8"/>
              </a:cxn>
            </a:cxnLst>
            <a:rect l="l" t="t" r="r" b="b"/>
            <a:pathLst>
              <a:path w="972984" h="2397095">
                <a:moveTo>
                  <a:pt x="0" y="1335006"/>
                </a:moveTo>
                <a:lnTo>
                  <a:pt x="54198" y="0"/>
                </a:lnTo>
                <a:lnTo>
                  <a:pt x="972984" y="2397095"/>
                </a:lnTo>
                <a:lnTo>
                  <a:pt x="0" y="1335006"/>
                </a:lnTo>
                <a:close/>
              </a:path>
            </a:pathLst>
          </a:custGeom>
          <a:gradFill>
            <a:gsLst>
              <a:gs pos="54000">
                <a:srgbClr val="52A4AE"/>
              </a:gs>
              <a:gs pos="3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等腰三角形 26"/>
          <p:cNvSpPr/>
          <p:nvPr/>
        </p:nvSpPr>
        <p:spPr>
          <a:xfrm flipV="1">
            <a:off x="10802982" y="11043"/>
            <a:ext cx="1406469" cy="2621062"/>
          </a:xfrm>
          <a:custGeom>
            <a:avLst/>
            <a:gdLst>
              <a:gd name="connsiteX0" fmla="*/ 0 w 1406469"/>
              <a:gd name="connsiteY0" fmla="*/ 3476740 h 3476740"/>
              <a:gd name="connsiteX1" fmla="*/ 1406469 w 1406469"/>
              <a:gd name="connsiteY1" fmla="*/ 0 h 3476740"/>
              <a:gd name="connsiteX2" fmla="*/ 1406469 w 1406469"/>
              <a:gd name="connsiteY2" fmla="*/ 3476740 h 3476740"/>
              <a:gd name="connsiteX3" fmla="*/ 0 w 1406469"/>
              <a:gd name="connsiteY3" fmla="*/ 3476740 h 3476740"/>
              <a:gd name="connsiteX0-1" fmla="*/ 0 w 1406469"/>
              <a:gd name="connsiteY0-2" fmla="*/ 3476740 h 3476740"/>
              <a:gd name="connsiteX1-3" fmla="*/ 1406469 w 1406469"/>
              <a:gd name="connsiteY1-4" fmla="*/ 0 h 3476740"/>
              <a:gd name="connsiteX2-5" fmla="*/ 1400412 w 1406469"/>
              <a:gd name="connsiteY2-6" fmla="*/ 881316 h 3476740"/>
              <a:gd name="connsiteX3-7" fmla="*/ 1406469 w 1406469"/>
              <a:gd name="connsiteY3-8" fmla="*/ 3476740 h 3476740"/>
              <a:gd name="connsiteX4" fmla="*/ 0 w 1406469"/>
              <a:gd name="connsiteY4" fmla="*/ 3476740 h 3476740"/>
              <a:gd name="connsiteX0-9" fmla="*/ 0 w 1406469"/>
              <a:gd name="connsiteY0-10" fmla="*/ 3476740 h 3476740"/>
              <a:gd name="connsiteX1-11" fmla="*/ 1058581 w 1406469"/>
              <a:gd name="connsiteY1-12" fmla="*/ 855678 h 3476740"/>
              <a:gd name="connsiteX2-13" fmla="*/ 1406469 w 1406469"/>
              <a:gd name="connsiteY2-14" fmla="*/ 0 h 3476740"/>
              <a:gd name="connsiteX3-15" fmla="*/ 1400412 w 1406469"/>
              <a:gd name="connsiteY3-16" fmla="*/ 881316 h 3476740"/>
              <a:gd name="connsiteX4-17" fmla="*/ 1406469 w 1406469"/>
              <a:gd name="connsiteY4-18" fmla="*/ 3476740 h 3476740"/>
              <a:gd name="connsiteX5" fmla="*/ 0 w 1406469"/>
              <a:gd name="connsiteY5" fmla="*/ 3476740 h 3476740"/>
              <a:gd name="connsiteX0-19" fmla="*/ 0 w 1406469"/>
              <a:gd name="connsiteY0-20" fmla="*/ 2621062 h 2621062"/>
              <a:gd name="connsiteX1-21" fmla="*/ 1058581 w 1406469"/>
              <a:gd name="connsiteY1-22" fmla="*/ 0 h 2621062"/>
              <a:gd name="connsiteX2-23" fmla="*/ 1400412 w 1406469"/>
              <a:gd name="connsiteY2-24" fmla="*/ 25638 h 2621062"/>
              <a:gd name="connsiteX3-25" fmla="*/ 1406469 w 1406469"/>
              <a:gd name="connsiteY3-26" fmla="*/ 2621062 h 2621062"/>
              <a:gd name="connsiteX4-27" fmla="*/ 0 w 1406469"/>
              <a:gd name="connsiteY4-28" fmla="*/ 2621062 h 262106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406469" h="2621062">
                <a:moveTo>
                  <a:pt x="0" y="2621062"/>
                </a:moveTo>
                <a:lnTo>
                  <a:pt x="1058581" y="0"/>
                </a:lnTo>
                <a:lnTo>
                  <a:pt x="1400412" y="25638"/>
                </a:lnTo>
                <a:lnTo>
                  <a:pt x="1406469" y="2621062"/>
                </a:lnTo>
                <a:lnTo>
                  <a:pt x="0" y="2621062"/>
                </a:lnTo>
                <a:close/>
              </a:path>
            </a:pathLst>
          </a:custGeom>
          <a:gradFill>
            <a:gsLst>
              <a:gs pos="76000">
                <a:srgbClr val="52A4AE"/>
              </a:gs>
              <a:gs pos="37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等腰三角形 21"/>
          <p:cNvSpPr/>
          <p:nvPr/>
        </p:nvSpPr>
        <p:spPr>
          <a:xfrm>
            <a:off x="10048625" y="1541081"/>
            <a:ext cx="1805722" cy="114613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1729229"/>
              <a:gd name="connsiteY0-66" fmla="*/ 698988 h 698988"/>
              <a:gd name="connsiteX1-67" fmla="*/ 626743 w 1729229"/>
              <a:gd name="connsiteY1-68" fmla="*/ 0 h 698988"/>
              <a:gd name="connsiteX2-69" fmla="*/ 1729229 w 1729229"/>
              <a:gd name="connsiteY2-70" fmla="*/ 623136 h 698988"/>
              <a:gd name="connsiteX3-71" fmla="*/ 0 w 1729229"/>
              <a:gd name="connsiteY3-72" fmla="*/ 698988 h 698988"/>
              <a:gd name="connsiteX0-73" fmla="*/ 0 w 1729229"/>
              <a:gd name="connsiteY0-74" fmla="*/ 1146139 h 1146139"/>
              <a:gd name="connsiteX1-75" fmla="*/ 817662 w 1729229"/>
              <a:gd name="connsiteY1-76" fmla="*/ 0 h 1146139"/>
              <a:gd name="connsiteX2-77" fmla="*/ 1729229 w 1729229"/>
              <a:gd name="connsiteY2-78" fmla="*/ 1070287 h 1146139"/>
              <a:gd name="connsiteX3-79" fmla="*/ 0 w 1729229"/>
              <a:gd name="connsiteY3-80" fmla="*/ 1146139 h 1146139"/>
            </a:gdLst>
            <a:ahLst/>
            <a:cxnLst>
              <a:cxn ang="0">
                <a:pos x="connsiteX0-1" y="connsiteY0-2"/>
              </a:cxn>
              <a:cxn ang="0">
                <a:pos x="connsiteX1-3" y="connsiteY1-4"/>
              </a:cxn>
              <a:cxn ang="0">
                <a:pos x="connsiteX2-5" y="connsiteY2-6"/>
              </a:cxn>
              <a:cxn ang="0">
                <a:pos x="connsiteX3-7" y="connsiteY3-8"/>
              </a:cxn>
            </a:cxnLst>
            <a:rect l="l" t="t" r="r" b="b"/>
            <a:pathLst>
              <a:path w="1729229" h="1146139">
                <a:moveTo>
                  <a:pt x="0" y="1146139"/>
                </a:moveTo>
                <a:lnTo>
                  <a:pt x="817662" y="0"/>
                </a:lnTo>
                <a:lnTo>
                  <a:pt x="1729229" y="1070287"/>
                </a:lnTo>
                <a:lnTo>
                  <a:pt x="0" y="1146139"/>
                </a:lnTo>
                <a:close/>
              </a:path>
            </a:pathLst>
          </a:custGeom>
          <a:gradFill>
            <a:gsLst>
              <a:gs pos="89000">
                <a:srgbClr val="52A4AE"/>
              </a:gs>
              <a:gs pos="3000">
                <a:srgbClr val="92BFB5"/>
              </a:gs>
            </a:gsLst>
            <a:lin ang="18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等腰三角形 21"/>
          <p:cNvSpPr/>
          <p:nvPr/>
        </p:nvSpPr>
        <p:spPr>
          <a:xfrm>
            <a:off x="7778663" y="751561"/>
            <a:ext cx="1089764" cy="78913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Lst>
            <a:ahLst/>
            <a:cxnLst>
              <a:cxn ang="0">
                <a:pos x="connsiteX0-1" y="connsiteY0-2"/>
              </a:cxn>
              <a:cxn ang="0">
                <a:pos x="connsiteX1-3" y="connsiteY1-4"/>
              </a:cxn>
              <a:cxn ang="0">
                <a:pos x="connsiteX2-5" y="connsiteY2-6"/>
              </a:cxn>
              <a:cxn ang="0">
                <a:pos x="connsiteX3-7" y="connsiteY3-8"/>
              </a:cxn>
            </a:cxnLst>
            <a:rect l="l" t="t" r="r" b="b"/>
            <a:pathLst>
              <a:path w="1089764" h="789139">
                <a:moveTo>
                  <a:pt x="75156" y="789139"/>
                </a:moveTo>
                <a:lnTo>
                  <a:pt x="0" y="0"/>
                </a:lnTo>
                <a:lnTo>
                  <a:pt x="1089764" y="425885"/>
                </a:lnTo>
                <a:lnTo>
                  <a:pt x="75156" y="789139"/>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等腰三角形 21"/>
          <p:cNvSpPr/>
          <p:nvPr/>
        </p:nvSpPr>
        <p:spPr>
          <a:xfrm>
            <a:off x="7815181" y="1954954"/>
            <a:ext cx="839950" cy="864297"/>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Lst>
            <a:ahLst/>
            <a:cxnLst>
              <a:cxn ang="0">
                <a:pos x="connsiteX0-1" y="connsiteY0-2"/>
              </a:cxn>
              <a:cxn ang="0">
                <a:pos x="connsiteX1-3" y="connsiteY1-4"/>
              </a:cxn>
              <a:cxn ang="0">
                <a:pos x="connsiteX2-5" y="connsiteY2-6"/>
              </a:cxn>
              <a:cxn ang="0">
                <a:pos x="connsiteX3-7" y="connsiteY3-8"/>
              </a:cxn>
            </a:cxnLst>
            <a:rect l="l" t="t" r="r" b="b"/>
            <a:pathLst>
              <a:path w="839950" h="864297">
                <a:moveTo>
                  <a:pt x="0" y="698988"/>
                </a:moveTo>
                <a:lnTo>
                  <a:pt x="626743" y="0"/>
                </a:lnTo>
                <a:lnTo>
                  <a:pt x="839950" y="864297"/>
                </a:lnTo>
                <a:lnTo>
                  <a:pt x="0" y="698988"/>
                </a:lnTo>
                <a:close/>
              </a:path>
            </a:pathLst>
          </a:custGeom>
          <a:gradFill>
            <a:gsLst>
              <a:gs pos="92000">
                <a:srgbClr val="B6D3B7"/>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等腰三角形 21"/>
          <p:cNvSpPr/>
          <p:nvPr/>
        </p:nvSpPr>
        <p:spPr>
          <a:xfrm>
            <a:off x="8764510" y="1124618"/>
            <a:ext cx="1702129" cy="118626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Lst>
            <a:ahLst/>
            <a:cxnLst>
              <a:cxn ang="0">
                <a:pos x="connsiteX0-1" y="connsiteY0-2"/>
              </a:cxn>
              <a:cxn ang="0">
                <a:pos x="connsiteX1-3" y="connsiteY1-4"/>
              </a:cxn>
              <a:cxn ang="0">
                <a:pos x="connsiteX2-5" y="connsiteY2-6"/>
              </a:cxn>
              <a:cxn ang="0">
                <a:pos x="connsiteX3-7" y="connsiteY3-8"/>
              </a:cxn>
            </a:cxnLst>
            <a:rect l="l" t="t" r="r" b="b"/>
            <a:pathLst>
              <a:path w="1702129" h="1186269">
                <a:moveTo>
                  <a:pt x="0" y="666791"/>
                </a:moveTo>
                <a:lnTo>
                  <a:pt x="1702129" y="0"/>
                </a:lnTo>
                <a:lnTo>
                  <a:pt x="988057" y="1186269"/>
                </a:lnTo>
                <a:lnTo>
                  <a:pt x="0" y="666791"/>
                </a:lnTo>
                <a:close/>
              </a:path>
            </a:pathLst>
          </a:custGeom>
          <a:gradFill>
            <a:gsLst>
              <a:gs pos="92000">
                <a:srgbClr val="B6D3B7"/>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bwMode="auto">
          <a:xfrm>
            <a:off x="1552961" y="3155472"/>
            <a:ext cx="8870804" cy="1077218"/>
          </a:xfrm>
          <a:prstGeom prst="rect">
            <a:avLst/>
          </a:prstGeom>
          <a:solidFill>
            <a:schemeClr val="bg1">
              <a:alpha val="60000"/>
            </a:schemeClr>
          </a:solidFill>
        </p:spPr>
        <p:txBody>
          <a:bodyPr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charset="-122"/>
                <a:ea typeface="微软雅黑" panose="020B0503020204020204" charset="-122"/>
                <a:cs typeface="Segoe UI Light" panose="020B0502040204020203" pitchFamily="34" charset="0"/>
              </a:defRPr>
            </a:lvl1pPr>
          </a:lstStyle>
          <a:p>
            <a:pPr algn="ctr"/>
            <a:r>
              <a:rPr lang="zh-CN" altLang="en-US" sz="3600" dirty="0">
                <a:solidFill>
                  <a:srgbClr val="00B050"/>
                </a:solidFill>
                <a:latin typeface="Times New Roman" panose="02020603050405020304" pitchFamily="18" charset="0"/>
                <a:cs typeface="Times New Roman" panose="02020603050405020304" pitchFamily="18" charset="0"/>
              </a:rPr>
              <a:t>基于扩散模型的深度估计方法</a:t>
            </a:r>
            <a:r>
              <a:rPr lang="en-US" altLang="zh-CN" dirty="0">
                <a:latin typeface="Times New Roman" panose="02020603050405020304" pitchFamily="18" charset="0"/>
                <a:cs typeface="Times New Roman" panose="02020603050405020304" pitchFamily="18" charset="0"/>
              </a:rPr>
              <a:t> </a:t>
            </a:r>
          </a:p>
          <a:p>
            <a:endParaRPr lang="zh-CN" altLang="en-US" b="0" spc="0" dirty="0">
              <a:solidFill>
                <a:srgbClr val="405E62"/>
              </a:solidFill>
              <a:effectLst>
                <a:outerShdw blurRad="25400" dist="25400" dir="2700000" algn="tl">
                  <a:srgbClr val="000000">
                    <a:alpha val="25000"/>
                  </a:srgbClr>
                </a:outerShdw>
              </a:effectLst>
              <a:latin typeface="Times New Roman" panose="02020603050405020304" pitchFamily="18" charset="0"/>
              <a:ea typeface="+mn-ea"/>
              <a:cs typeface="Times New Roman" panose="02020603050405020304" pitchFamily="18" charset="0"/>
              <a:sym typeface="+mn-lt"/>
            </a:endParaRPr>
          </a:p>
        </p:txBody>
      </p:sp>
      <p:sp>
        <p:nvSpPr>
          <p:cNvPr id="6" name="文本框 5"/>
          <p:cNvSpPr txBox="1"/>
          <p:nvPr/>
        </p:nvSpPr>
        <p:spPr bwMode="auto">
          <a:xfrm>
            <a:off x="3119673" y="463312"/>
            <a:ext cx="5644276" cy="768350"/>
          </a:xfrm>
          <a:prstGeom prst="rect">
            <a:avLst/>
          </a:prstGeom>
          <a:noFill/>
        </p:spPr>
        <p:txBody>
          <a:bodyPr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charset="-122"/>
                <a:ea typeface="微软雅黑" panose="020B0503020204020204" charset="-122"/>
                <a:cs typeface="Segoe UI Light" panose="020B0502040204020203" pitchFamily="34" charset="0"/>
              </a:defRPr>
            </a:lvl1pPr>
          </a:lstStyle>
          <a:p>
            <a:pPr algn="ctr" eaLnBrk="1" fontAlgn="auto" hangingPunct="1">
              <a:spcBef>
                <a:spcPts val="0"/>
              </a:spcBef>
              <a:spcAft>
                <a:spcPts val="0"/>
              </a:spcAft>
              <a:defRPr/>
            </a:pPr>
            <a:r>
              <a:rPr lang="zh-CN" altLang="en-US" sz="4400" spc="0" dirty="0">
                <a:solidFill>
                  <a:srgbClr val="0070C0"/>
                </a:solidFill>
                <a:effectLst>
                  <a:outerShdw blurRad="25400" dist="25400" dir="2700000" algn="tl">
                    <a:srgbClr val="000000">
                      <a:alpha val="25000"/>
                    </a:srgbClr>
                  </a:outerShdw>
                </a:effectLst>
                <a:latin typeface="+mn-lt"/>
                <a:ea typeface="+mn-ea"/>
                <a:cs typeface="+mn-ea"/>
                <a:sym typeface="+mn-lt"/>
              </a:rPr>
              <a:t>开题答辩</a:t>
            </a:r>
          </a:p>
        </p:txBody>
      </p:sp>
      <p:sp>
        <p:nvSpPr>
          <p:cNvPr id="9" name="矩形: 圆角 38"/>
          <p:cNvSpPr/>
          <p:nvPr/>
        </p:nvSpPr>
        <p:spPr>
          <a:xfrm>
            <a:off x="2944541" y="5160822"/>
            <a:ext cx="1701997" cy="523220"/>
          </a:xfrm>
          <a:prstGeom prst="roundRect">
            <a:avLst>
              <a:gd name="adj" fmla="val 50000"/>
            </a:avLst>
          </a:prstGeom>
          <a:gradFill flip="none" rotWithShape="1">
            <a:gsLst>
              <a:gs pos="0">
                <a:srgbClr val="B6D3B7"/>
              </a:gs>
              <a:gs pos="100000">
                <a:srgbClr val="52A4AE"/>
              </a:gs>
            </a:gsLst>
            <a:lin ang="5400000" scaled="0"/>
            <a:tileRect/>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cs typeface="+mn-ea"/>
                <a:sym typeface="+mn-lt"/>
              </a:rPr>
              <a:t>汇报人：王佳伟</a:t>
            </a:r>
          </a:p>
        </p:txBody>
      </p:sp>
      <p:sp>
        <p:nvSpPr>
          <p:cNvPr id="26" name="等腰三角形 25"/>
          <p:cNvSpPr/>
          <p:nvPr/>
        </p:nvSpPr>
        <p:spPr>
          <a:xfrm flipV="1">
            <a:off x="11016343" y="-1"/>
            <a:ext cx="1175657" cy="1389601"/>
          </a:xfrm>
          <a:prstGeom prst="triangle">
            <a:avLst>
              <a:gd name="adj" fmla="val 100000"/>
            </a:avLst>
          </a:prstGeom>
          <a:gradFill>
            <a:gsLst>
              <a:gs pos="100000">
                <a:srgbClr val="77B6BF"/>
              </a:gs>
              <a:gs pos="45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等腰三角形 21"/>
          <p:cNvSpPr/>
          <p:nvPr/>
        </p:nvSpPr>
        <p:spPr>
          <a:xfrm>
            <a:off x="9269857" y="4320327"/>
            <a:ext cx="464169" cy="60125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839950"/>
              <a:gd name="connsiteY0-66" fmla="*/ 536149 h 701458"/>
              <a:gd name="connsiteX1-67" fmla="*/ 326118 w 839950"/>
              <a:gd name="connsiteY1-68" fmla="*/ 0 h 701458"/>
              <a:gd name="connsiteX2-69" fmla="*/ 839950 w 839950"/>
              <a:gd name="connsiteY2-70" fmla="*/ 701458 h 701458"/>
              <a:gd name="connsiteX3-71" fmla="*/ 0 w 839950"/>
              <a:gd name="connsiteY3-72" fmla="*/ 536149 h 701458"/>
              <a:gd name="connsiteX0-73" fmla="*/ 0 w 464169"/>
              <a:gd name="connsiteY0-74" fmla="*/ 536149 h 601250"/>
              <a:gd name="connsiteX1-75" fmla="*/ 326118 w 464169"/>
              <a:gd name="connsiteY1-76" fmla="*/ 0 h 601250"/>
              <a:gd name="connsiteX2-77" fmla="*/ 464169 w 464169"/>
              <a:gd name="connsiteY2-78" fmla="*/ 601250 h 601250"/>
              <a:gd name="connsiteX3-79" fmla="*/ 0 w 464169"/>
              <a:gd name="connsiteY3-80" fmla="*/ 536149 h 601250"/>
            </a:gdLst>
            <a:ahLst/>
            <a:cxnLst>
              <a:cxn ang="0">
                <a:pos x="connsiteX0-1" y="connsiteY0-2"/>
              </a:cxn>
              <a:cxn ang="0">
                <a:pos x="connsiteX1-3" y="connsiteY1-4"/>
              </a:cxn>
              <a:cxn ang="0">
                <a:pos x="connsiteX2-5" y="connsiteY2-6"/>
              </a:cxn>
              <a:cxn ang="0">
                <a:pos x="connsiteX3-7" y="connsiteY3-8"/>
              </a:cxn>
            </a:cxnLst>
            <a:rect l="l" t="t" r="r" b="b"/>
            <a:pathLst>
              <a:path w="464169" h="601250">
                <a:moveTo>
                  <a:pt x="0" y="536149"/>
                </a:moveTo>
                <a:lnTo>
                  <a:pt x="326118" y="0"/>
                </a:lnTo>
                <a:lnTo>
                  <a:pt x="464169" y="601250"/>
                </a:lnTo>
                <a:lnTo>
                  <a:pt x="0" y="536149"/>
                </a:lnTo>
                <a:close/>
              </a:path>
            </a:pathLst>
          </a:custGeom>
          <a:gradFill>
            <a:gsLst>
              <a:gs pos="92000">
                <a:srgbClr val="52A4AE"/>
              </a:gs>
              <a:gs pos="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等腰三角形 21"/>
          <p:cNvSpPr/>
          <p:nvPr/>
        </p:nvSpPr>
        <p:spPr>
          <a:xfrm>
            <a:off x="757402" y="6106635"/>
            <a:ext cx="478741" cy="441356"/>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839950"/>
              <a:gd name="connsiteY0-66" fmla="*/ 536149 h 701458"/>
              <a:gd name="connsiteX1-67" fmla="*/ 326118 w 839950"/>
              <a:gd name="connsiteY1-68" fmla="*/ 0 h 701458"/>
              <a:gd name="connsiteX2-69" fmla="*/ 839950 w 839950"/>
              <a:gd name="connsiteY2-70" fmla="*/ 701458 h 701458"/>
              <a:gd name="connsiteX3-71" fmla="*/ 0 w 839950"/>
              <a:gd name="connsiteY3-72" fmla="*/ 536149 h 701458"/>
              <a:gd name="connsiteX0-73" fmla="*/ 0 w 464169"/>
              <a:gd name="connsiteY0-74" fmla="*/ 536149 h 601250"/>
              <a:gd name="connsiteX1-75" fmla="*/ 326118 w 464169"/>
              <a:gd name="connsiteY1-76" fmla="*/ 0 h 601250"/>
              <a:gd name="connsiteX2-77" fmla="*/ 464169 w 464169"/>
              <a:gd name="connsiteY2-78" fmla="*/ 601250 h 601250"/>
              <a:gd name="connsiteX3-79" fmla="*/ 0 w 464169"/>
              <a:gd name="connsiteY3-80" fmla="*/ 536149 h 601250"/>
              <a:gd name="connsiteX0-81" fmla="*/ 0 w 464169"/>
              <a:gd name="connsiteY0-82" fmla="*/ 310681 h 375782"/>
              <a:gd name="connsiteX1-83" fmla="*/ 213384 w 464169"/>
              <a:gd name="connsiteY1-84" fmla="*/ 0 h 375782"/>
              <a:gd name="connsiteX2-85" fmla="*/ 464169 w 464169"/>
              <a:gd name="connsiteY2-86" fmla="*/ 375782 h 375782"/>
              <a:gd name="connsiteX3-87" fmla="*/ 0 w 464169"/>
              <a:gd name="connsiteY3-88" fmla="*/ 310681 h 375782"/>
              <a:gd name="connsiteX0-89" fmla="*/ 0 w 464169"/>
              <a:gd name="connsiteY0-90" fmla="*/ 307038 h 372139"/>
              <a:gd name="connsiteX1-91" fmla="*/ 184240 w 464169"/>
              <a:gd name="connsiteY1-92" fmla="*/ 0 h 372139"/>
              <a:gd name="connsiteX2-93" fmla="*/ 464169 w 464169"/>
              <a:gd name="connsiteY2-94" fmla="*/ 372139 h 372139"/>
              <a:gd name="connsiteX3-95" fmla="*/ 0 w 464169"/>
              <a:gd name="connsiteY3-96" fmla="*/ 307038 h 372139"/>
              <a:gd name="connsiteX0-97" fmla="*/ 0 w 478741"/>
              <a:gd name="connsiteY0-98" fmla="*/ 307038 h 441356"/>
              <a:gd name="connsiteX1-99" fmla="*/ 184240 w 478741"/>
              <a:gd name="connsiteY1-100" fmla="*/ 0 h 441356"/>
              <a:gd name="connsiteX2-101" fmla="*/ 478741 w 478741"/>
              <a:gd name="connsiteY2-102" fmla="*/ 441356 h 441356"/>
              <a:gd name="connsiteX3-103" fmla="*/ 0 w 478741"/>
              <a:gd name="connsiteY3-104" fmla="*/ 307038 h 441356"/>
            </a:gdLst>
            <a:ahLst/>
            <a:cxnLst>
              <a:cxn ang="0">
                <a:pos x="connsiteX0-1" y="connsiteY0-2"/>
              </a:cxn>
              <a:cxn ang="0">
                <a:pos x="connsiteX1-3" y="connsiteY1-4"/>
              </a:cxn>
              <a:cxn ang="0">
                <a:pos x="connsiteX2-5" y="connsiteY2-6"/>
              </a:cxn>
              <a:cxn ang="0">
                <a:pos x="connsiteX3-7" y="connsiteY3-8"/>
              </a:cxn>
            </a:cxnLst>
            <a:rect l="l" t="t" r="r" b="b"/>
            <a:pathLst>
              <a:path w="478741" h="441356">
                <a:moveTo>
                  <a:pt x="0" y="307038"/>
                </a:moveTo>
                <a:lnTo>
                  <a:pt x="184240" y="0"/>
                </a:lnTo>
                <a:lnTo>
                  <a:pt x="478741" y="441356"/>
                </a:lnTo>
                <a:lnTo>
                  <a:pt x="0" y="307038"/>
                </a:lnTo>
                <a:close/>
              </a:path>
            </a:pathLst>
          </a:custGeom>
          <a:gradFill>
            <a:gsLst>
              <a:gs pos="92000">
                <a:srgbClr val="B6D3B7"/>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等腰三角形 21"/>
          <p:cNvSpPr/>
          <p:nvPr/>
        </p:nvSpPr>
        <p:spPr>
          <a:xfrm>
            <a:off x="1341873" y="5422432"/>
            <a:ext cx="191526" cy="160844"/>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839950"/>
              <a:gd name="connsiteY0-66" fmla="*/ 536149 h 701458"/>
              <a:gd name="connsiteX1-67" fmla="*/ 326118 w 839950"/>
              <a:gd name="connsiteY1-68" fmla="*/ 0 h 701458"/>
              <a:gd name="connsiteX2-69" fmla="*/ 839950 w 839950"/>
              <a:gd name="connsiteY2-70" fmla="*/ 701458 h 701458"/>
              <a:gd name="connsiteX3-71" fmla="*/ 0 w 839950"/>
              <a:gd name="connsiteY3-72" fmla="*/ 536149 h 701458"/>
              <a:gd name="connsiteX0-73" fmla="*/ 0 w 464169"/>
              <a:gd name="connsiteY0-74" fmla="*/ 536149 h 601250"/>
              <a:gd name="connsiteX1-75" fmla="*/ 326118 w 464169"/>
              <a:gd name="connsiteY1-76" fmla="*/ 0 h 601250"/>
              <a:gd name="connsiteX2-77" fmla="*/ 464169 w 464169"/>
              <a:gd name="connsiteY2-78" fmla="*/ 601250 h 601250"/>
              <a:gd name="connsiteX3-79" fmla="*/ 0 w 464169"/>
              <a:gd name="connsiteY3-80" fmla="*/ 536149 h 601250"/>
              <a:gd name="connsiteX0-81" fmla="*/ 0 w 464169"/>
              <a:gd name="connsiteY0-82" fmla="*/ 310681 h 375782"/>
              <a:gd name="connsiteX1-83" fmla="*/ 213384 w 464169"/>
              <a:gd name="connsiteY1-84" fmla="*/ 0 h 375782"/>
              <a:gd name="connsiteX2-85" fmla="*/ 464169 w 464169"/>
              <a:gd name="connsiteY2-86" fmla="*/ 375782 h 375782"/>
              <a:gd name="connsiteX3-87" fmla="*/ 0 w 464169"/>
              <a:gd name="connsiteY3-88" fmla="*/ 310681 h 375782"/>
              <a:gd name="connsiteX0-89" fmla="*/ 0 w 464169"/>
              <a:gd name="connsiteY0-90" fmla="*/ 307038 h 372139"/>
              <a:gd name="connsiteX1-91" fmla="*/ 184240 w 464169"/>
              <a:gd name="connsiteY1-92" fmla="*/ 0 h 372139"/>
              <a:gd name="connsiteX2-93" fmla="*/ 464169 w 464169"/>
              <a:gd name="connsiteY2-94" fmla="*/ 372139 h 372139"/>
              <a:gd name="connsiteX3-95" fmla="*/ 0 w 464169"/>
              <a:gd name="connsiteY3-96" fmla="*/ 307038 h 372139"/>
              <a:gd name="connsiteX0-97" fmla="*/ 0 w 478741"/>
              <a:gd name="connsiteY0-98" fmla="*/ 307038 h 441356"/>
              <a:gd name="connsiteX1-99" fmla="*/ 184240 w 478741"/>
              <a:gd name="connsiteY1-100" fmla="*/ 0 h 441356"/>
              <a:gd name="connsiteX2-101" fmla="*/ 478741 w 478741"/>
              <a:gd name="connsiteY2-102" fmla="*/ 441356 h 441356"/>
              <a:gd name="connsiteX3-103" fmla="*/ 0 w 478741"/>
              <a:gd name="connsiteY3-104" fmla="*/ 307038 h 441356"/>
              <a:gd name="connsiteX0-105" fmla="*/ 0 w 507885"/>
              <a:gd name="connsiteY0-106" fmla="*/ 143102 h 441356"/>
              <a:gd name="connsiteX1-107" fmla="*/ 213384 w 507885"/>
              <a:gd name="connsiteY1-108" fmla="*/ 0 h 441356"/>
              <a:gd name="connsiteX2-109" fmla="*/ 507885 w 507885"/>
              <a:gd name="connsiteY2-110" fmla="*/ 441356 h 441356"/>
              <a:gd name="connsiteX3-111" fmla="*/ 0 w 507885"/>
              <a:gd name="connsiteY3-112" fmla="*/ 143102 h 441356"/>
              <a:gd name="connsiteX0-113" fmla="*/ 0 w 507885"/>
              <a:gd name="connsiteY0-114" fmla="*/ 33812 h 332066"/>
              <a:gd name="connsiteX1-115" fmla="*/ 191526 w 507885"/>
              <a:gd name="connsiteY1-116" fmla="*/ 0 h 332066"/>
              <a:gd name="connsiteX2-117" fmla="*/ 507885 w 507885"/>
              <a:gd name="connsiteY2-118" fmla="*/ 332066 h 332066"/>
              <a:gd name="connsiteX3-119" fmla="*/ 0 w 507885"/>
              <a:gd name="connsiteY3-120" fmla="*/ 33812 h 332066"/>
              <a:gd name="connsiteX0-121" fmla="*/ 0 w 191526"/>
              <a:gd name="connsiteY0-122" fmla="*/ 33812 h 160844"/>
              <a:gd name="connsiteX1-123" fmla="*/ 191526 w 191526"/>
              <a:gd name="connsiteY1-124" fmla="*/ 0 h 160844"/>
              <a:gd name="connsiteX2-125" fmla="*/ 139939 w 191526"/>
              <a:gd name="connsiteY2-126" fmla="*/ 160844 h 160844"/>
              <a:gd name="connsiteX3-127" fmla="*/ 0 w 191526"/>
              <a:gd name="connsiteY3-128" fmla="*/ 33812 h 160844"/>
            </a:gdLst>
            <a:ahLst/>
            <a:cxnLst>
              <a:cxn ang="0">
                <a:pos x="connsiteX0-1" y="connsiteY0-2"/>
              </a:cxn>
              <a:cxn ang="0">
                <a:pos x="connsiteX1-3" y="connsiteY1-4"/>
              </a:cxn>
              <a:cxn ang="0">
                <a:pos x="connsiteX2-5" y="connsiteY2-6"/>
              </a:cxn>
              <a:cxn ang="0">
                <a:pos x="connsiteX3-7" y="connsiteY3-8"/>
              </a:cxn>
            </a:cxnLst>
            <a:rect l="l" t="t" r="r" b="b"/>
            <a:pathLst>
              <a:path w="191526" h="160844">
                <a:moveTo>
                  <a:pt x="0" y="33812"/>
                </a:moveTo>
                <a:lnTo>
                  <a:pt x="191526" y="0"/>
                </a:lnTo>
                <a:lnTo>
                  <a:pt x="139939" y="160844"/>
                </a:lnTo>
                <a:lnTo>
                  <a:pt x="0" y="33812"/>
                </a:lnTo>
                <a:close/>
              </a:path>
            </a:pathLst>
          </a:custGeom>
          <a:gradFill>
            <a:gsLst>
              <a:gs pos="92000">
                <a:srgbClr val="52A4AE"/>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6" name="直接连接符 35"/>
          <p:cNvCxnSpPr/>
          <p:nvPr/>
        </p:nvCxnSpPr>
        <p:spPr>
          <a:xfrm>
            <a:off x="526472" y="1535596"/>
            <a:ext cx="0" cy="3064107"/>
          </a:xfrm>
          <a:prstGeom prst="line">
            <a:avLst/>
          </a:prstGeom>
          <a:ln w="47625">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 name="矩形: 圆角 38">
            <a:extLst>
              <a:ext uri="{FF2B5EF4-FFF2-40B4-BE49-F238E27FC236}">
                <a16:creationId xmlns:a16="http://schemas.microsoft.com/office/drawing/2014/main" id="{F28D20ED-CDF9-546C-1FAD-AD4E1A74E997}"/>
              </a:ext>
            </a:extLst>
          </p:cNvPr>
          <p:cNvSpPr/>
          <p:nvPr/>
        </p:nvSpPr>
        <p:spPr>
          <a:xfrm>
            <a:off x="7545462" y="5160822"/>
            <a:ext cx="1701997" cy="523220"/>
          </a:xfrm>
          <a:prstGeom prst="roundRect">
            <a:avLst>
              <a:gd name="adj" fmla="val 50000"/>
            </a:avLst>
          </a:prstGeom>
          <a:gradFill flip="none" rotWithShape="1">
            <a:gsLst>
              <a:gs pos="0">
                <a:srgbClr val="B6D3B7"/>
              </a:gs>
              <a:gs pos="100000">
                <a:srgbClr val="52A4AE"/>
              </a:gs>
            </a:gsLst>
            <a:lin ang="5400000" scaled="0"/>
            <a:tileRect/>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cs typeface="+mn-ea"/>
                <a:sym typeface="+mn-lt"/>
              </a:rPr>
              <a:t>指导教师：袁帅</a:t>
            </a:r>
          </a:p>
        </p:txBody>
      </p:sp>
      <p:sp>
        <p:nvSpPr>
          <p:cNvPr id="3" name="矩形: 圆角 38">
            <a:extLst>
              <a:ext uri="{FF2B5EF4-FFF2-40B4-BE49-F238E27FC236}">
                <a16:creationId xmlns:a16="http://schemas.microsoft.com/office/drawing/2014/main" id="{0C3C8D5B-D9F1-541E-7FBB-935AD95B8212}"/>
              </a:ext>
            </a:extLst>
          </p:cNvPr>
          <p:cNvSpPr/>
          <p:nvPr/>
        </p:nvSpPr>
        <p:spPr>
          <a:xfrm>
            <a:off x="5208426" y="5160822"/>
            <a:ext cx="1775148" cy="523220"/>
          </a:xfrm>
          <a:prstGeom prst="roundRect">
            <a:avLst>
              <a:gd name="adj" fmla="val 50000"/>
            </a:avLst>
          </a:prstGeom>
          <a:gradFill flip="none" rotWithShape="1">
            <a:gsLst>
              <a:gs pos="0">
                <a:srgbClr val="B6D3B7"/>
              </a:gs>
              <a:gs pos="100000">
                <a:srgbClr val="52A4AE"/>
              </a:gs>
            </a:gsLst>
            <a:lin ang="5400000" scaled="0"/>
            <a:tileRect/>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cs typeface="+mn-ea"/>
                <a:sym typeface="+mn-lt"/>
              </a:rPr>
              <a:t>计算机科学与技术</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27105-1CFE-EC97-37A9-A2DE27D1FED5}"/>
            </a:ext>
          </a:extLst>
        </p:cNvPr>
        <p:cNvGrpSpPr/>
        <p:nvPr/>
      </p:nvGrpSpPr>
      <p:grpSpPr>
        <a:xfrm>
          <a:off x="0" y="0"/>
          <a:ext cx="0" cy="0"/>
          <a:chOff x="0" y="0"/>
          <a:chExt cx="0" cy="0"/>
        </a:xfrm>
      </p:grpSpPr>
      <p:grpSp>
        <p:nvGrpSpPr>
          <p:cNvPr id="53" name="组合 52">
            <a:extLst>
              <a:ext uri="{FF2B5EF4-FFF2-40B4-BE49-F238E27FC236}">
                <a16:creationId xmlns:a16="http://schemas.microsoft.com/office/drawing/2014/main" id="{49884DEC-8B7C-E501-7404-404ED263CD53}"/>
              </a:ext>
            </a:extLst>
          </p:cNvPr>
          <p:cNvGrpSpPr/>
          <p:nvPr/>
        </p:nvGrpSpPr>
        <p:grpSpPr>
          <a:xfrm>
            <a:off x="199692" y="4979672"/>
            <a:ext cx="11792439" cy="87289"/>
            <a:chOff x="-1" y="4561840"/>
            <a:chExt cx="10485124" cy="101600"/>
          </a:xfrm>
          <a:gradFill>
            <a:gsLst>
              <a:gs pos="0">
                <a:srgbClr val="92BFB5"/>
              </a:gs>
              <a:gs pos="100000">
                <a:srgbClr val="52A4AE"/>
              </a:gs>
            </a:gsLst>
          </a:gradFill>
        </p:grpSpPr>
        <p:sp>
          <p:nvSpPr>
            <p:cNvPr id="54" name="矩形 53">
              <a:extLst>
                <a:ext uri="{FF2B5EF4-FFF2-40B4-BE49-F238E27FC236}">
                  <a16:creationId xmlns:a16="http://schemas.microsoft.com/office/drawing/2014/main" id="{4EEF7B2E-F52A-8A03-18AF-FD56D52825F2}"/>
                </a:ext>
              </a:extLst>
            </p:cNvPr>
            <p:cNvSpPr/>
            <p:nvPr/>
          </p:nvSpPr>
          <p:spPr>
            <a:xfrm>
              <a:off x="-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sp>
          <p:nvSpPr>
            <p:cNvPr id="55" name="矩形 54">
              <a:extLst>
                <a:ext uri="{FF2B5EF4-FFF2-40B4-BE49-F238E27FC236}">
                  <a16:creationId xmlns:a16="http://schemas.microsoft.com/office/drawing/2014/main" id="{137C617A-74A8-91FB-AF97-0748195553CE}"/>
                </a:ext>
              </a:extLst>
            </p:cNvPr>
            <p:cNvSpPr/>
            <p:nvPr/>
          </p:nvSpPr>
          <p:spPr>
            <a:xfrm>
              <a:off x="2621280"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sp>
          <p:nvSpPr>
            <p:cNvPr id="56" name="矩形 55">
              <a:extLst>
                <a:ext uri="{FF2B5EF4-FFF2-40B4-BE49-F238E27FC236}">
                  <a16:creationId xmlns:a16="http://schemas.microsoft.com/office/drawing/2014/main" id="{781CAA96-565E-0CE8-2B70-DE5F49708F30}"/>
                </a:ext>
              </a:extLst>
            </p:cNvPr>
            <p:cNvSpPr/>
            <p:nvPr/>
          </p:nvSpPr>
          <p:spPr>
            <a:xfrm>
              <a:off x="524256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sp>
          <p:nvSpPr>
            <p:cNvPr id="57" name="矩形 56">
              <a:extLst>
                <a:ext uri="{FF2B5EF4-FFF2-40B4-BE49-F238E27FC236}">
                  <a16:creationId xmlns:a16="http://schemas.microsoft.com/office/drawing/2014/main" id="{67AD7CB8-91B8-3861-16BA-05D3D2A0C140}"/>
                </a:ext>
              </a:extLst>
            </p:cNvPr>
            <p:cNvSpPr/>
            <p:nvPr/>
          </p:nvSpPr>
          <p:spPr>
            <a:xfrm>
              <a:off x="7863842"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grpSp>
      <p:grpSp>
        <p:nvGrpSpPr>
          <p:cNvPr id="64" name="组合 63">
            <a:extLst>
              <a:ext uri="{FF2B5EF4-FFF2-40B4-BE49-F238E27FC236}">
                <a16:creationId xmlns:a16="http://schemas.microsoft.com/office/drawing/2014/main" id="{D07AB437-2BBB-4840-EE2A-D6D35C1C1E91}"/>
              </a:ext>
            </a:extLst>
          </p:cNvPr>
          <p:cNvGrpSpPr/>
          <p:nvPr/>
        </p:nvGrpSpPr>
        <p:grpSpPr>
          <a:xfrm>
            <a:off x="199694" y="1769831"/>
            <a:ext cx="11792437" cy="116997"/>
            <a:chOff x="-1" y="4561840"/>
            <a:chExt cx="10485124" cy="101600"/>
          </a:xfrm>
          <a:gradFill>
            <a:gsLst>
              <a:gs pos="0">
                <a:srgbClr val="92BFB5"/>
              </a:gs>
              <a:gs pos="100000">
                <a:srgbClr val="52A4AE"/>
              </a:gs>
            </a:gsLst>
          </a:gradFill>
        </p:grpSpPr>
        <p:sp>
          <p:nvSpPr>
            <p:cNvPr id="65" name="矩形 64">
              <a:extLst>
                <a:ext uri="{FF2B5EF4-FFF2-40B4-BE49-F238E27FC236}">
                  <a16:creationId xmlns:a16="http://schemas.microsoft.com/office/drawing/2014/main" id="{882830A5-A21E-21A4-959A-B8F272D2D553}"/>
                </a:ext>
              </a:extLst>
            </p:cNvPr>
            <p:cNvSpPr/>
            <p:nvPr/>
          </p:nvSpPr>
          <p:spPr>
            <a:xfrm>
              <a:off x="-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6" name="矩形 65">
              <a:extLst>
                <a:ext uri="{FF2B5EF4-FFF2-40B4-BE49-F238E27FC236}">
                  <a16:creationId xmlns:a16="http://schemas.microsoft.com/office/drawing/2014/main" id="{0B8D7FD8-6D68-EE09-57E1-B6BF6AD4BDC0}"/>
                </a:ext>
              </a:extLst>
            </p:cNvPr>
            <p:cNvSpPr/>
            <p:nvPr/>
          </p:nvSpPr>
          <p:spPr>
            <a:xfrm>
              <a:off x="2621280"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7" name="矩形 66">
              <a:extLst>
                <a:ext uri="{FF2B5EF4-FFF2-40B4-BE49-F238E27FC236}">
                  <a16:creationId xmlns:a16="http://schemas.microsoft.com/office/drawing/2014/main" id="{50C628C7-0D7C-4129-AAA5-71375484C14C}"/>
                </a:ext>
              </a:extLst>
            </p:cNvPr>
            <p:cNvSpPr/>
            <p:nvPr/>
          </p:nvSpPr>
          <p:spPr>
            <a:xfrm>
              <a:off x="524256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8" name="矩形 67">
              <a:extLst>
                <a:ext uri="{FF2B5EF4-FFF2-40B4-BE49-F238E27FC236}">
                  <a16:creationId xmlns:a16="http://schemas.microsoft.com/office/drawing/2014/main" id="{B0910DF3-450B-B618-F1D3-75C76199ECEB}"/>
                </a:ext>
              </a:extLst>
            </p:cNvPr>
            <p:cNvSpPr/>
            <p:nvPr/>
          </p:nvSpPr>
          <p:spPr>
            <a:xfrm>
              <a:off x="7863842"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50" name="矩形 49">
            <a:extLst>
              <a:ext uri="{FF2B5EF4-FFF2-40B4-BE49-F238E27FC236}">
                <a16:creationId xmlns:a16="http://schemas.microsoft.com/office/drawing/2014/main" id="{7BF44333-5DC0-81D0-A3B8-4E22860D897B}"/>
              </a:ext>
            </a:extLst>
          </p:cNvPr>
          <p:cNvSpPr/>
          <p:nvPr/>
        </p:nvSpPr>
        <p:spPr>
          <a:xfrm>
            <a:off x="199692" y="888174"/>
            <a:ext cx="11680015" cy="5713353"/>
          </a:xfrm>
          <a:prstGeom prst="rect">
            <a:avLst/>
          </a:prstGeom>
          <a:gradFill>
            <a:gsLst>
              <a:gs pos="0">
                <a:srgbClr val="92BFB5"/>
              </a:gs>
              <a:gs pos="100000">
                <a:srgbClr val="52A4AE"/>
              </a:gs>
            </a:gsLst>
            <a:lin ang="5400000" scaled="1"/>
          </a:gra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7" name="文本框 26">
            <a:extLst>
              <a:ext uri="{FF2B5EF4-FFF2-40B4-BE49-F238E27FC236}">
                <a16:creationId xmlns:a16="http://schemas.microsoft.com/office/drawing/2014/main" id="{EBF469BB-BF66-A73D-715A-F6E849F9E9FB}"/>
              </a:ext>
            </a:extLst>
          </p:cNvPr>
          <p:cNvSpPr txBox="1"/>
          <p:nvPr/>
        </p:nvSpPr>
        <p:spPr>
          <a:xfrm>
            <a:off x="5100176" y="256473"/>
            <a:ext cx="1879041" cy="584775"/>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理论依据</a:t>
            </a:r>
          </a:p>
        </p:txBody>
      </p:sp>
      <p:sp>
        <p:nvSpPr>
          <p:cNvPr id="7" name="文本框 6">
            <a:extLst>
              <a:ext uri="{FF2B5EF4-FFF2-40B4-BE49-F238E27FC236}">
                <a16:creationId xmlns:a16="http://schemas.microsoft.com/office/drawing/2014/main" id="{58E7E49A-64F8-6DDE-AD36-FD9A067E2BAB}"/>
              </a:ext>
            </a:extLst>
          </p:cNvPr>
          <p:cNvSpPr txBox="1"/>
          <p:nvPr/>
        </p:nvSpPr>
        <p:spPr>
          <a:xfrm>
            <a:off x="199692" y="872604"/>
            <a:ext cx="6172232" cy="443865"/>
          </a:xfrm>
          <a:prstGeom prst="rect">
            <a:avLst/>
          </a:prstGeom>
          <a:solidFill>
            <a:schemeClr val="accent4"/>
          </a:solidFill>
        </p:spPr>
        <p:txBody>
          <a:bodyPr wrap="square" rtlCol="0">
            <a:noAutofit/>
          </a:bodyPr>
          <a:lstStyle/>
          <a:p>
            <a:r>
              <a:rPr lang="zh-CN" altLang="en-US" sz="2400" b="1" dirty="0">
                <a:solidFill>
                  <a:schemeClr val="bg1"/>
                </a:solidFill>
              </a:rPr>
              <a:t>扩散模型</a:t>
            </a:r>
          </a:p>
        </p:txBody>
      </p:sp>
      <p:pic>
        <p:nvPicPr>
          <p:cNvPr id="2" name="object 9">
            <a:extLst>
              <a:ext uri="{FF2B5EF4-FFF2-40B4-BE49-F238E27FC236}">
                <a16:creationId xmlns:a16="http://schemas.microsoft.com/office/drawing/2014/main" id="{AE73BE6F-17C6-B2C7-4B1B-A80800912C57}"/>
              </a:ext>
            </a:extLst>
          </p:cNvPr>
          <p:cNvPicPr/>
          <p:nvPr/>
        </p:nvPicPr>
        <p:blipFill>
          <a:blip r:embed="rId3" cstate="print"/>
          <a:stretch>
            <a:fillRect/>
          </a:stretch>
        </p:blipFill>
        <p:spPr>
          <a:xfrm>
            <a:off x="6786391" y="2680956"/>
            <a:ext cx="4075248" cy="1966103"/>
          </a:xfrm>
          <a:prstGeom prst="rect">
            <a:avLst/>
          </a:prstGeom>
        </p:spPr>
      </p:pic>
      <p:grpSp>
        <p:nvGrpSpPr>
          <p:cNvPr id="8" name="组合 7">
            <a:extLst>
              <a:ext uri="{FF2B5EF4-FFF2-40B4-BE49-F238E27FC236}">
                <a16:creationId xmlns:a16="http://schemas.microsoft.com/office/drawing/2014/main" id="{29FE2AF5-A1C6-6AE6-6483-6430A8FF089D}"/>
              </a:ext>
            </a:extLst>
          </p:cNvPr>
          <p:cNvGrpSpPr/>
          <p:nvPr/>
        </p:nvGrpSpPr>
        <p:grpSpPr>
          <a:xfrm>
            <a:off x="884131" y="2591578"/>
            <a:ext cx="5688549" cy="2415773"/>
            <a:chOff x="884131" y="2591578"/>
            <a:chExt cx="5831115" cy="2415773"/>
          </a:xfrm>
        </p:grpSpPr>
        <p:sp>
          <p:nvSpPr>
            <p:cNvPr id="3" name="文本框 2">
              <a:extLst>
                <a:ext uri="{FF2B5EF4-FFF2-40B4-BE49-F238E27FC236}">
                  <a16:creationId xmlns:a16="http://schemas.microsoft.com/office/drawing/2014/main" id="{C5928B53-0D4D-51EB-1818-1CF0AE06D961}"/>
                </a:ext>
              </a:extLst>
            </p:cNvPr>
            <p:cNvSpPr txBox="1"/>
            <p:nvPr/>
          </p:nvSpPr>
          <p:spPr>
            <a:xfrm>
              <a:off x="884131" y="2591578"/>
              <a:ext cx="5831115" cy="1200329"/>
            </a:xfrm>
            <a:prstGeom prst="rect">
              <a:avLst/>
            </a:prstGeom>
            <a:noFill/>
          </p:spPr>
          <p:txBody>
            <a:bodyPr wrap="square">
              <a:spAutoFit/>
            </a:bodyPr>
            <a:lstStyle/>
            <a:p>
              <a:pPr algn="just"/>
              <a:r>
                <a:rPr lang="zh-CN" altLang="en-US" sz="1800" dirty="0">
                  <a:solidFill>
                    <a:schemeClr val="bg1"/>
                  </a:solidFill>
                  <a:latin typeface="Times New Roman" panose="02020603050405020304" pitchFamily="18" charset="0"/>
                  <a:ea typeface="苹方-简" panose="020B0400000000000000" pitchFamily="34" charset="-122"/>
                </a:rPr>
                <a:t>最大似然估计（</a:t>
              </a:r>
              <a:r>
                <a:rPr lang="en-US" altLang="zh-CN" sz="1800" dirty="0">
                  <a:solidFill>
                    <a:schemeClr val="bg1"/>
                  </a:solidFill>
                  <a:latin typeface="Times New Roman" panose="02020603050405020304" pitchFamily="18" charset="0"/>
                  <a:ea typeface="苹方-简" panose="020B0400000000000000" pitchFamily="34" charset="-122"/>
                </a:rPr>
                <a:t>Maximum Likelihood Estimation, MLE</a:t>
              </a:r>
              <a:r>
                <a:rPr lang="zh-CN" altLang="en-US" sz="1800" dirty="0">
                  <a:solidFill>
                    <a:schemeClr val="bg1"/>
                  </a:solidFill>
                  <a:latin typeface="Times New Roman" panose="02020603050405020304" pitchFamily="18" charset="0"/>
                  <a:ea typeface="苹方-简" panose="020B0400000000000000" pitchFamily="34" charset="-122"/>
                </a:rPr>
                <a:t>）是统计学中用于估计概率模型参数的方法</a:t>
              </a:r>
              <a:r>
                <a:rPr lang="en-US" altLang="zh-CN" sz="1800" dirty="0">
                  <a:solidFill>
                    <a:schemeClr val="bg1"/>
                  </a:solidFill>
                  <a:latin typeface="Times New Roman" panose="02020603050405020304" pitchFamily="18" charset="0"/>
                  <a:ea typeface="苹方-简" panose="020B0400000000000000" pitchFamily="34" charset="-122"/>
                </a:rPr>
                <a:t>. </a:t>
              </a:r>
              <a:r>
                <a:rPr lang="zh-CN" altLang="en-US" sz="1800" dirty="0">
                  <a:solidFill>
                    <a:schemeClr val="bg1"/>
                  </a:solidFill>
                  <a:latin typeface="Times New Roman" panose="02020603050405020304" pitchFamily="18" charset="0"/>
                  <a:ea typeface="苹方-简" panose="020B0400000000000000" pitchFamily="34" charset="-122"/>
                </a:rPr>
                <a:t>其核心思想是：</a:t>
              </a:r>
              <a:r>
                <a:rPr lang="zh-CN" altLang="en-US" sz="1800" b="1" dirty="0">
                  <a:solidFill>
                    <a:schemeClr val="bg1"/>
                  </a:solidFill>
                  <a:latin typeface="Times New Roman" panose="02020603050405020304" pitchFamily="18" charset="0"/>
                  <a:ea typeface="苹方-简" panose="020B0400000000000000" pitchFamily="34" charset="-122"/>
                </a:rPr>
                <a:t>找到一组参数，使得在该参数下，观测数据出现的概率（似然）最大</a:t>
              </a:r>
              <a:r>
                <a:rPr lang="en-US" altLang="zh-CN" sz="1800" dirty="0">
                  <a:solidFill>
                    <a:schemeClr val="bg1"/>
                  </a:solidFill>
                  <a:latin typeface="Times New Roman" panose="02020603050405020304" pitchFamily="18" charset="0"/>
                  <a:ea typeface="苹方-简" panose="020B0400000000000000" pitchFamily="34" charset="-122"/>
                </a:rPr>
                <a:t>. </a:t>
              </a:r>
              <a:endParaRPr lang="zh-CN" altLang="en-US" sz="1800" dirty="0">
                <a:solidFill>
                  <a:schemeClr val="bg1"/>
                </a:solidFill>
                <a:latin typeface="Times New Roman" panose="02020603050405020304" pitchFamily="18" charset="0"/>
                <a:ea typeface="苹方-简" panose="020B0400000000000000" pitchFamily="34"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52E27A7-0BC2-9B57-10F9-BAE151D1C8F4}"/>
                    </a:ext>
                  </a:extLst>
                </p:cNvPr>
                <p:cNvSpPr txBox="1"/>
                <p:nvPr/>
              </p:nvSpPr>
              <p:spPr>
                <a:xfrm>
                  <a:off x="884131" y="3807022"/>
                  <a:ext cx="5831115" cy="1200329"/>
                </a:xfrm>
                <a:prstGeom prst="rect">
                  <a:avLst/>
                </a:prstGeom>
                <a:noFill/>
              </p:spPr>
              <p:txBody>
                <a:bodyPr wrap="square" rtlCol="0">
                  <a:spAutoFit/>
                </a:bodyPr>
                <a:lstStyle/>
                <a:p>
                  <a:pPr algn="just"/>
                  <a:r>
                    <a:rPr lang="zh-CN" altLang="en-US" sz="1800" dirty="0">
                      <a:solidFill>
                        <a:srgbClr val="FFFFFF"/>
                      </a:solidFill>
                      <a:latin typeface="Times New Roman" panose="02020603050405020304" pitchFamily="18" charset="0"/>
                      <a:ea typeface="苹方-简" panose="020B0400000000000000" pitchFamily="34" charset="-122"/>
                    </a:rPr>
                    <a:t>我们有一个真实数据分布</a:t>
                  </a:r>
                  <a14:m>
                    <m:oMath xmlns:m="http://schemas.openxmlformats.org/officeDocument/2006/math">
                      <m:sSub>
                        <m:sSubPr>
                          <m:ctrlPr>
                            <a:rPr lang="en-US" altLang="zh-CN" sz="1800" i="1">
                              <a:solidFill>
                                <a:srgbClr val="FFFFFF"/>
                              </a:solidFill>
                              <a:latin typeface="Cambria Math" panose="02040503050406030204" pitchFamily="18" charset="0"/>
                              <a:ea typeface="苹方-简" panose="020B0400000000000000" pitchFamily="34" charset="-122"/>
                            </a:rPr>
                          </m:ctrlPr>
                        </m:sSubPr>
                        <m:e>
                          <m:r>
                            <a:rPr lang="en-US" altLang="zh-CN" sz="1800">
                              <a:solidFill>
                                <a:srgbClr val="FFFFFF"/>
                              </a:solidFill>
                              <a:latin typeface="Cambria Math" panose="02040503050406030204" pitchFamily="18" charset="0"/>
                              <a:ea typeface="苹方-简" panose="020B0400000000000000" pitchFamily="34" charset="-122"/>
                            </a:rPr>
                            <m:t>𝒑</m:t>
                          </m:r>
                        </m:e>
                        <m:sub>
                          <m:r>
                            <a:rPr lang="en-US" altLang="zh-CN" sz="1800">
                              <a:solidFill>
                                <a:srgbClr val="FFFFFF"/>
                              </a:solidFill>
                              <a:latin typeface="Cambria Math" panose="02040503050406030204" pitchFamily="18" charset="0"/>
                              <a:ea typeface="苹方-简" panose="020B0400000000000000" pitchFamily="34" charset="-122"/>
                            </a:rPr>
                            <m:t>𝒅𝒂𝒕𝒂</m:t>
                          </m:r>
                        </m:sub>
                      </m:sSub>
                      <m:d>
                        <m:dPr>
                          <m:ctrlPr>
                            <a:rPr lang="en-US" altLang="zh-CN" sz="1800" i="1">
                              <a:solidFill>
                                <a:srgbClr val="FFFFFF"/>
                              </a:solidFill>
                              <a:latin typeface="Cambria Math" panose="02040503050406030204" pitchFamily="18" charset="0"/>
                              <a:ea typeface="苹方-简" panose="020B0400000000000000" pitchFamily="34" charset="-122"/>
                            </a:rPr>
                          </m:ctrlPr>
                        </m:dPr>
                        <m:e>
                          <m:r>
                            <a:rPr lang="en-US" altLang="zh-CN" sz="1800">
                              <a:solidFill>
                                <a:srgbClr val="FFFFFF"/>
                              </a:solidFill>
                              <a:latin typeface="Cambria Math" panose="02040503050406030204" pitchFamily="18" charset="0"/>
                              <a:ea typeface="苹方-简" panose="020B0400000000000000" pitchFamily="34" charset="-122"/>
                            </a:rPr>
                            <m:t>𝒙</m:t>
                          </m:r>
                        </m:e>
                      </m:d>
                    </m:oMath>
                  </a14:m>
                  <a:r>
                    <a:rPr lang="zh-CN" altLang="en-US" sz="1800" dirty="0">
                      <a:solidFill>
                        <a:srgbClr val="FFFFFF"/>
                      </a:solidFill>
                      <a:latin typeface="Times New Roman" panose="02020603050405020304" pitchFamily="18" charset="0"/>
                      <a:ea typeface="苹方-简" panose="020B0400000000000000" pitchFamily="34" charset="-122"/>
                    </a:rPr>
                    <a:t>，但它是未知的（例如某张图像的分布）；我们想要用一个参数化的模型</a:t>
                  </a:r>
                  <a14:m>
                    <m:oMath xmlns:m="http://schemas.openxmlformats.org/officeDocument/2006/math">
                      <m:sSub>
                        <m:sSubPr>
                          <m:ctrlPr>
                            <a:rPr lang="en-US" altLang="zh-CN" sz="1800" i="1">
                              <a:solidFill>
                                <a:srgbClr val="FFFFFF"/>
                              </a:solidFill>
                              <a:latin typeface="Cambria Math" panose="02040503050406030204" pitchFamily="18" charset="0"/>
                              <a:ea typeface="苹方-简" panose="020B0400000000000000" pitchFamily="34" charset="-122"/>
                            </a:rPr>
                          </m:ctrlPr>
                        </m:sSubPr>
                        <m:e>
                          <m:r>
                            <a:rPr lang="en-US" altLang="zh-CN" sz="1800">
                              <a:solidFill>
                                <a:srgbClr val="FFFFFF"/>
                              </a:solidFill>
                              <a:latin typeface="Cambria Math" panose="02040503050406030204" pitchFamily="18" charset="0"/>
                              <a:ea typeface="苹方-简" panose="020B0400000000000000" pitchFamily="34" charset="-122"/>
                            </a:rPr>
                            <m:t>𝒑</m:t>
                          </m:r>
                        </m:e>
                        <m:sub>
                          <m:r>
                            <a:rPr lang="zh-CN" altLang="en-US" sz="1800">
                              <a:solidFill>
                                <a:srgbClr val="FFFFFF"/>
                              </a:solidFill>
                              <a:latin typeface="Cambria Math" panose="02040503050406030204" pitchFamily="18" charset="0"/>
                              <a:ea typeface="苹方-简" panose="020B0400000000000000" pitchFamily="34" charset="-122"/>
                            </a:rPr>
                            <m:t>𝜽</m:t>
                          </m:r>
                        </m:sub>
                      </m:sSub>
                      <m:r>
                        <a:rPr lang="en-US" altLang="zh-CN" sz="1800">
                          <a:solidFill>
                            <a:srgbClr val="FFFFFF"/>
                          </a:solidFill>
                          <a:latin typeface="Cambria Math" panose="02040503050406030204" pitchFamily="18" charset="0"/>
                          <a:ea typeface="苹方-简" panose="020B0400000000000000" pitchFamily="34" charset="-122"/>
                        </a:rPr>
                        <m:t>(</m:t>
                      </m:r>
                      <m:r>
                        <a:rPr lang="en-US" altLang="zh-CN" sz="1800">
                          <a:solidFill>
                            <a:srgbClr val="FFFFFF"/>
                          </a:solidFill>
                          <a:latin typeface="Cambria Math" panose="02040503050406030204" pitchFamily="18" charset="0"/>
                          <a:ea typeface="苹方-简" panose="020B0400000000000000" pitchFamily="34" charset="-122"/>
                        </a:rPr>
                        <m:t>𝒙</m:t>
                      </m:r>
                      <m:r>
                        <a:rPr lang="en-US" altLang="zh-CN" sz="1800">
                          <a:solidFill>
                            <a:srgbClr val="FFFFFF"/>
                          </a:solidFill>
                          <a:latin typeface="Cambria Math" panose="02040503050406030204" pitchFamily="18" charset="0"/>
                          <a:ea typeface="苹方-简" panose="020B0400000000000000" pitchFamily="34" charset="-122"/>
                        </a:rPr>
                        <m:t>)</m:t>
                      </m:r>
                    </m:oMath>
                  </a14:m>
                  <a:r>
                    <a:rPr lang="zh-CN" altLang="en-US" sz="1800" dirty="0">
                      <a:solidFill>
                        <a:srgbClr val="FFFFFF"/>
                      </a:solidFill>
                      <a:latin typeface="Times New Roman" panose="02020603050405020304" pitchFamily="18" charset="0"/>
                      <a:ea typeface="苹方-简" panose="020B0400000000000000" pitchFamily="34" charset="-122"/>
                    </a:rPr>
                    <a:t>作为近似，通过找到最优的参数</a:t>
                  </a:r>
                  <a14:m>
                    <m:oMath xmlns:m="http://schemas.openxmlformats.org/officeDocument/2006/math">
                      <m:r>
                        <a:rPr lang="zh-CN" altLang="en-US" sz="1800">
                          <a:solidFill>
                            <a:srgbClr val="FFFFFF"/>
                          </a:solidFill>
                          <a:latin typeface="Cambria Math" panose="02040503050406030204" pitchFamily="18" charset="0"/>
                          <a:ea typeface="苹方-简" panose="020B0400000000000000" pitchFamily="34" charset="-122"/>
                        </a:rPr>
                        <m:t>𝜃</m:t>
                      </m:r>
                    </m:oMath>
                  </a14:m>
                  <a:r>
                    <a:rPr lang="zh-CN" altLang="en-US" sz="1800" dirty="0">
                      <a:solidFill>
                        <a:srgbClr val="FFFFFF"/>
                      </a:solidFill>
                      <a:latin typeface="Times New Roman" panose="02020603050405020304" pitchFamily="18" charset="0"/>
                      <a:ea typeface="苹方-简" panose="020B0400000000000000" pitchFamily="34" charset="-122"/>
                    </a:rPr>
                    <a:t>来使得</a:t>
                  </a:r>
                  <a14:m>
                    <m:oMath xmlns:m="http://schemas.openxmlformats.org/officeDocument/2006/math">
                      <m:sSub>
                        <m:sSubPr>
                          <m:ctrlPr>
                            <a:rPr lang="en-US" altLang="zh-CN" sz="1800" i="1">
                              <a:solidFill>
                                <a:srgbClr val="FFFFFF"/>
                              </a:solidFill>
                              <a:latin typeface="Cambria Math" panose="02040503050406030204" pitchFamily="18" charset="0"/>
                              <a:ea typeface="苹方-简" panose="020B0400000000000000" pitchFamily="34" charset="-122"/>
                            </a:rPr>
                          </m:ctrlPr>
                        </m:sSubPr>
                        <m:e>
                          <m:r>
                            <a:rPr lang="en-US" altLang="zh-CN" sz="1800">
                              <a:solidFill>
                                <a:srgbClr val="FFFFFF"/>
                              </a:solidFill>
                              <a:latin typeface="Cambria Math" panose="02040503050406030204" pitchFamily="18" charset="0"/>
                              <a:ea typeface="苹方-简" panose="020B0400000000000000" pitchFamily="34" charset="-122"/>
                            </a:rPr>
                            <m:t>𝒑</m:t>
                          </m:r>
                        </m:e>
                        <m:sub>
                          <m:r>
                            <a:rPr lang="zh-CN" altLang="en-US" sz="1800">
                              <a:solidFill>
                                <a:srgbClr val="FFFFFF"/>
                              </a:solidFill>
                              <a:latin typeface="Cambria Math" panose="02040503050406030204" pitchFamily="18" charset="0"/>
                              <a:ea typeface="苹方-简" panose="020B0400000000000000" pitchFamily="34" charset="-122"/>
                            </a:rPr>
                            <m:t>𝜽</m:t>
                          </m:r>
                        </m:sub>
                      </m:sSub>
                      <m:r>
                        <a:rPr lang="en-US" altLang="zh-CN" sz="1800">
                          <a:solidFill>
                            <a:srgbClr val="FFFFFF"/>
                          </a:solidFill>
                          <a:latin typeface="Cambria Math" panose="02040503050406030204" pitchFamily="18" charset="0"/>
                          <a:ea typeface="苹方-简" panose="020B0400000000000000" pitchFamily="34" charset="-122"/>
                        </a:rPr>
                        <m:t>(</m:t>
                      </m:r>
                      <m:r>
                        <a:rPr lang="en-US" altLang="zh-CN" sz="1800">
                          <a:solidFill>
                            <a:srgbClr val="FFFFFF"/>
                          </a:solidFill>
                          <a:latin typeface="Cambria Math" panose="02040503050406030204" pitchFamily="18" charset="0"/>
                          <a:ea typeface="苹方-简" panose="020B0400000000000000" pitchFamily="34" charset="-122"/>
                        </a:rPr>
                        <m:t>𝒙</m:t>
                      </m:r>
                      <m:r>
                        <a:rPr lang="en-US" altLang="zh-CN" sz="1800">
                          <a:solidFill>
                            <a:srgbClr val="FFFFFF"/>
                          </a:solidFill>
                          <a:latin typeface="Cambria Math" panose="02040503050406030204" pitchFamily="18" charset="0"/>
                          <a:ea typeface="苹方-简" panose="020B0400000000000000" pitchFamily="34" charset="-122"/>
                        </a:rPr>
                        <m:t>)</m:t>
                      </m:r>
                    </m:oMath>
                  </a14:m>
                  <a:r>
                    <a:rPr lang="zh-CN" altLang="en-US" sz="1800" dirty="0">
                      <a:solidFill>
                        <a:srgbClr val="FFFFFF"/>
                      </a:solidFill>
                      <a:latin typeface="Times New Roman" panose="02020603050405020304" pitchFamily="18" charset="0"/>
                      <a:ea typeface="苹方-简" panose="020B0400000000000000" pitchFamily="34" charset="-122"/>
                    </a:rPr>
                    <a:t>尽可能拟合</a:t>
                  </a:r>
                  <a14:m>
                    <m:oMath xmlns:m="http://schemas.openxmlformats.org/officeDocument/2006/math">
                      <m:sSub>
                        <m:sSubPr>
                          <m:ctrlPr>
                            <a:rPr lang="en-US" altLang="zh-CN" sz="1800" i="1">
                              <a:solidFill>
                                <a:srgbClr val="FFFFFF"/>
                              </a:solidFill>
                              <a:latin typeface="Cambria Math" panose="02040503050406030204" pitchFamily="18" charset="0"/>
                              <a:ea typeface="苹方-简" panose="020B0400000000000000" pitchFamily="34" charset="-122"/>
                            </a:rPr>
                          </m:ctrlPr>
                        </m:sSubPr>
                        <m:e>
                          <m:r>
                            <a:rPr lang="en-US" altLang="zh-CN" sz="1800">
                              <a:solidFill>
                                <a:srgbClr val="FFFFFF"/>
                              </a:solidFill>
                              <a:latin typeface="Cambria Math" panose="02040503050406030204" pitchFamily="18" charset="0"/>
                              <a:ea typeface="苹方-简" panose="020B0400000000000000" pitchFamily="34" charset="-122"/>
                            </a:rPr>
                            <m:t>𝒑</m:t>
                          </m:r>
                        </m:e>
                        <m:sub>
                          <m:r>
                            <a:rPr lang="en-US" altLang="zh-CN" sz="1800">
                              <a:solidFill>
                                <a:srgbClr val="FFFFFF"/>
                              </a:solidFill>
                              <a:latin typeface="Cambria Math" panose="02040503050406030204" pitchFamily="18" charset="0"/>
                              <a:ea typeface="苹方-简" panose="020B0400000000000000" pitchFamily="34" charset="-122"/>
                            </a:rPr>
                            <m:t>𝒅𝒂𝒕𝒂</m:t>
                          </m:r>
                        </m:sub>
                      </m:sSub>
                      <m:d>
                        <m:dPr>
                          <m:ctrlPr>
                            <a:rPr lang="en-US" altLang="zh-CN" sz="1800" i="1">
                              <a:solidFill>
                                <a:srgbClr val="FFFFFF"/>
                              </a:solidFill>
                              <a:latin typeface="Cambria Math" panose="02040503050406030204" pitchFamily="18" charset="0"/>
                              <a:ea typeface="苹方-简" panose="020B0400000000000000" pitchFamily="34" charset="-122"/>
                            </a:rPr>
                          </m:ctrlPr>
                        </m:dPr>
                        <m:e>
                          <m:r>
                            <a:rPr lang="en-US" altLang="zh-CN" sz="1800">
                              <a:solidFill>
                                <a:srgbClr val="FFFFFF"/>
                              </a:solidFill>
                              <a:latin typeface="Cambria Math" panose="02040503050406030204" pitchFamily="18" charset="0"/>
                              <a:ea typeface="苹方-简" panose="020B0400000000000000" pitchFamily="34" charset="-122"/>
                            </a:rPr>
                            <m:t>𝒙</m:t>
                          </m:r>
                        </m:e>
                      </m:d>
                    </m:oMath>
                  </a14:m>
                  <a:endParaRPr lang="zh-CN" altLang="en-US" sz="1800" dirty="0">
                    <a:solidFill>
                      <a:srgbClr val="FFFFFF"/>
                    </a:solidFill>
                    <a:latin typeface="Times New Roman" panose="02020603050405020304" pitchFamily="18" charset="0"/>
                    <a:ea typeface="苹方-简" panose="020B0400000000000000" pitchFamily="34" charset="-122"/>
                  </a:endParaRPr>
                </a:p>
              </p:txBody>
            </p:sp>
          </mc:Choice>
          <mc:Fallback xmlns="">
            <p:sp>
              <p:nvSpPr>
                <p:cNvPr id="5" name="文本框 4">
                  <a:extLst>
                    <a:ext uri="{FF2B5EF4-FFF2-40B4-BE49-F238E27FC236}">
                      <a16:creationId xmlns:a16="http://schemas.microsoft.com/office/drawing/2014/main" id="{B52E27A7-0BC2-9B57-10F9-BAE151D1C8F4}"/>
                    </a:ext>
                  </a:extLst>
                </p:cNvPr>
                <p:cNvSpPr txBox="1">
                  <a:spLocks noRot="1" noChangeAspect="1" noMove="1" noResize="1" noEditPoints="1" noAdjustHandles="1" noChangeArrowheads="1" noChangeShapeType="1" noTextEdit="1"/>
                </p:cNvSpPr>
                <p:nvPr/>
              </p:nvSpPr>
              <p:spPr>
                <a:xfrm>
                  <a:off x="884131" y="3807022"/>
                  <a:ext cx="5831115" cy="1200329"/>
                </a:xfrm>
                <a:prstGeom prst="rect">
                  <a:avLst/>
                </a:prstGeom>
                <a:blipFill>
                  <a:blip r:embed="rId4"/>
                  <a:stretch>
                    <a:fillRect l="-857" t="-3061" r="-965" b="-816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1690638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33559-B440-166F-A942-D2EE6E3F25C1}"/>
            </a:ext>
          </a:extLst>
        </p:cNvPr>
        <p:cNvGrpSpPr/>
        <p:nvPr/>
      </p:nvGrpSpPr>
      <p:grpSpPr>
        <a:xfrm>
          <a:off x="0" y="0"/>
          <a:ext cx="0" cy="0"/>
          <a:chOff x="0" y="0"/>
          <a:chExt cx="0" cy="0"/>
        </a:xfrm>
      </p:grpSpPr>
      <p:grpSp>
        <p:nvGrpSpPr>
          <p:cNvPr id="53" name="组合 52">
            <a:extLst>
              <a:ext uri="{FF2B5EF4-FFF2-40B4-BE49-F238E27FC236}">
                <a16:creationId xmlns:a16="http://schemas.microsoft.com/office/drawing/2014/main" id="{0AF838B9-8A8C-8817-36D4-F27BB42DE9EA}"/>
              </a:ext>
            </a:extLst>
          </p:cNvPr>
          <p:cNvGrpSpPr/>
          <p:nvPr/>
        </p:nvGrpSpPr>
        <p:grpSpPr>
          <a:xfrm>
            <a:off x="199692" y="4979672"/>
            <a:ext cx="11792439" cy="87289"/>
            <a:chOff x="-1" y="4561840"/>
            <a:chExt cx="10485124" cy="101600"/>
          </a:xfrm>
          <a:gradFill>
            <a:gsLst>
              <a:gs pos="0">
                <a:srgbClr val="92BFB5"/>
              </a:gs>
              <a:gs pos="100000">
                <a:srgbClr val="52A4AE"/>
              </a:gs>
            </a:gsLst>
          </a:gradFill>
        </p:grpSpPr>
        <p:sp>
          <p:nvSpPr>
            <p:cNvPr id="54" name="矩形 53">
              <a:extLst>
                <a:ext uri="{FF2B5EF4-FFF2-40B4-BE49-F238E27FC236}">
                  <a16:creationId xmlns:a16="http://schemas.microsoft.com/office/drawing/2014/main" id="{E43D2241-D554-57FF-A110-A7665253CC87}"/>
                </a:ext>
              </a:extLst>
            </p:cNvPr>
            <p:cNvSpPr/>
            <p:nvPr/>
          </p:nvSpPr>
          <p:spPr>
            <a:xfrm>
              <a:off x="-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sp>
          <p:nvSpPr>
            <p:cNvPr id="55" name="矩形 54">
              <a:extLst>
                <a:ext uri="{FF2B5EF4-FFF2-40B4-BE49-F238E27FC236}">
                  <a16:creationId xmlns:a16="http://schemas.microsoft.com/office/drawing/2014/main" id="{C3998519-7E21-4889-B284-F1D700D17ACD}"/>
                </a:ext>
              </a:extLst>
            </p:cNvPr>
            <p:cNvSpPr/>
            <p:nvPr/>
          </p:nvSpPr>
          <p:spPr>
            <a:xfrm>
              <a:off x="2621280"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sp>
          <p:nvSpPr>
            <p:cNvPr id="56" name="矩形 55">
              <a:extLst>
                <a:ext uri="{FF2B5EF4-FFF2-40B4-BE49-F238E27FC236}">
                  <a16:creationId xmlns:a16="http://schemas.microsoft.com/office/drawing/2014/main" id="{07B9C99B-2612-D8C4-74F5-CD0C760B9C9D}"/>
                </a:ext>
              </a:extLst>
            </p:cNvPr>
            <p:cNvSpPr/>
            <p:nvPr/>
          </p:nvSpPr>
          <p:spPr>
            <a:xfrm>
              <a:off x="524256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sp>
          <p:nvSpPr>
            <p:cNvPr id="57" name="矩形 56">
              <a:extLst>
                <a:ext uri="{FF2B5EF4-FFF2-40B4-BE49-F238E27FC236}">
                  <a16:creationId xmlns:a16="http://schemas.microsoft.com/office/drawing/2014/main" id="{39067087-4BDB-8911-FFDC-5A95B4BC788B}"/>
                </a:ext>
              </a:extLst>
            </p:cNvPr>
            <p:cNvSpPr/>
            <p:nvPr/>
          </p:nvSpPr>
          <p:spPr>
            <a:xfrm>
              <a:off x="7863842"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grpSp>
      <p:grpSp>
        <p:nvGrpSpPr>
          <p:cNvPr id="64" name="组合 63">
            <a:extLst>
              <a:ext uri="{FF2B5EF4-FFF2-40B4-BE49-F238E27FC236}">
                <a16:creationId xmlns:a16="http://schemas.microsoft.com/office/drawing/2014/main" id="{D9C54823-8CB3-859D-319E-354010B1FCD5}"/>
              </a:ext>
            </a:extLst>
          </p:cNvPr>
          <p:cNvGrpSpPr/>
          <p:nvPr/>
        </p:nvGrpSpPr>
        <p:grpSpPr>
          <a:xfrm>
            <a:off x="199694" y="1769831"/>
            <a:ext cx="11792437" cy="116997"/>
            <a:chOff x="-1" y="4561840"/>
            <a:chExt cx="10485124" cy="101600"/>
          </a:xfrm>
          <a:gradFill>
            <a:gsLst>
              <a:gs pos="0">
                <a:srgbClr val="92BFB5"/>
              </a:gs>
              <a:gs pos="100000">
                <a:srgbClr val="52A4AE"/>
              </a:gs>
            </a:gsLst>
          </a:gradFill>
        </p:grpSpPr>
        <p:sp>
          <p:nvSpPr>
            <p:cNvPr id="65" name="矩形 64">
              <a:extLst>
                <a:ext uri="{FF2B5EF4-FFF2-40B4-BE49-F238E27FC236}">
                  <a16:creationId xmlns:a16="http://schemas.microsoft.com/office/drawing/2014/main" id="{E24F0CA9-6CE1-F017-1C2B-FAA94B437F6C}"/>
                </a:ext>
              </a:extLst>
            </p:cNvPr>
            <p:cNvSpPr/>
            <p:nvPr/>
          </p:nvSpPr>
          <p:spPr>
            <a:xfrm>
              <a:off x="-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6" name="矩形 65">
              <a:extLst>
                <a:ext uri="{FF2B5EF4-FFF2-40B4-BE49-F238E27FC236}">
                  <a16:creationId xmlns:a16="http://schemas.microsoft.com/office/drawing/2014/main" id="{253DFDFE-7815-032B-C8E6-712778A9C8D0}"/>
                </a:ext>
              </a:extLst>
            </p:cNvPr>
            <p:cNvSpPr/>
            <p:nvPr/>
          </p:nvSpPr>
          <p:spPr>
            <a:xfrm>
              <a:off x="2621280"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7" name="矩形 66">
              <a:extLst>
                <a:ext uri="{FF2B5EF4-FFF2-40B4-BE49-F238E27FC236}">
                  <a16:creationId xmlns:a16="http://schemas.microsoft.com/office/drawing/2014/main" id="{156BB695-8EBD-7762-923D-D9A236896626}"/>
                </a:ext>
              </a:extLst>
            </p:cNvPr>
            <p:cNvSpPr/>
            <p:nvPr/>
          </p:nvSpPr>
          <p:spPr>
            <a:xfrm>
              <a:off x="524256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8" name="矩形 67">
              <a:extLst>
                <a:ext uri="{FF2B5EF4-FFF2-40B4-BE49-F238E27FC236}">
                  <a16:creationId xmlns:a16="http://schemas.microsoft.com/office/drawing/2014/main" id="{70B909FC-E5A5-48B2-396A-158BCF36DAE9}"/>
                </a:ext>
              </a:extLst>
            </p:cNvPr>
            <p:cNvSpPr/>
            <p:nvPr/>
          </p:nvSpPr>
          <p:spPr>
            <a:xfrm>
              <a:off x="7863842"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50" name="矩形 49">
            <a:extLst>
              <a:ext uri="{FF2B5EF4-FFF2-40B4-BE49-F238E27FC236}">
                <a16:creationId xmlns:a16="http://schemas.microsoft.com/office/drawing/2014/main" id="{12E8D336-FB1B-A89D-4AD9-79ABC71713BC}"/>
              </a:ext>
            </a:extLst>
          </p:cNvPr>
          <p:cNvSpPr/>
          <p:nvPr/>
        </p:nvSpPr>
        <p:spPr>
          <a:xfrm>
            <a:off x="199692" y="888174"/>
            <a:ext cx="11680015" cy="5713353"/>
          </a:xfrm>
          <a:prstGeom prst="rect">
            <a:avLst/>
          </a:prstGeom>
          <a:gradFill>
            <a:gsLst>
              <a:gs pos="0">
                <a:srgbClr val="92BFB5"/>
              </a:gs>
              <a:gs pos="100000">
                <a:srgbClr val="52A4AE"/>
              </a:gs>
            </a:gsLst>
            <a:lin ang="5400000" scaled="1"/>
          </a:gra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27" name="文本框 26">
            <a:extLst>
              <a:ext uri="{FF2B5EF4-FFF2-40B4-BE49-F238E27FC236}">
                <a16:creationId xmlns:a16="http://schemas.microsoft.com/office/drawing/2014/main" id="{B5BCAFCF-8186-91F8-F3C6-B992AB1BC56E}"/>
              </a:ext>
            </a:extLst>
          </p:cNvPr>
          <p:cNvSpPr txBox="1"/>
          <p:nvPr/>
        </p:nvSpPr>
        <p:spPr>
          <a:xfrm>
            <a:off x="5100176" y="256473"/>
            <a:ext cx="1879041" cy="584775"/>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理论依据</a:t>
            </a:r>
          </a:p>
        </p:txBody>
      </p:sp>
      <p:sp>
        <p:nvSpPr>
          <p:cNvPr id="7" name="文本框 6">
            <a:extLst>
              <a:ext uri="{FF2B5EF4-FFF2-40B4-BE49-F238E27FC236}">
                <a16:creationId xmlns:a16="http://schemas.microsoft.com/office/drawing/2014/main" id="{6AB71A9A-42EB-DED6-7AF6-8CB84ECB5C22}"/>
              </a:ext>
            </a:extLst>
          </p:cNvPr>
          <p:cNvSpPr txBox="1"/>
          <p:nvPr/>
        </p:nvSpPr>
        <p:spPr>
          <a:xfrm>
            <a:off x="199692" y="872604"/>
            <a:ext cx="6172232" cy="443865"/>
          </a:xfrm>
          <a:prstGeom prst="rect">
            <a:avLst/>
          </a:prstGeom>
          <a:solidFill>
            <a:schemeClr val="accent4"/>
          </a:solidFill>
        </p:spPr>
        <p:txBody>
          <a:bodyPr wrap="square" rtlCol="0">
            <a:noAutofit/>
          </a:bodyPr>
          <a:lstStyle/>
          <a:p>
            <a:r>
              <a:rPr lang="zh-CN" altLang="en-US" sz="2400" b="1" dirty="0">
                <a:solidFill>
                  <a:schemeClr val="bg1"/>
                </a:solidFill>
              </a:rPr>
              <a:t>扩散模型</a:t>
            </a:r>
          </a:p>
        </p:txBody>
      </p:sp>
      <p:pic>
        <p:nvPicPr>
          <p:cNvPr id="4" name="object 3">
            <a:extLst>
              <a:ext uri="{FF2B5EF4-FFF2-40B4-BE49-F238E27FC236}">
                <a16:creationId xmlns:a16="http://schemas.microsoft.com/office/drawing/2014/main" id="{5BC7DFAC-BEAE-C9E6-D33F-57F6E4BEA41F}"/>
              </a:ext>
            </a:extLst>
          </p:cNvPr>
          <p:cNvPicPr/>
          <p:nvPr/>
        </p:nvPicPr>
        <p:blipFill>
          <a:blip r:embed="rId3" cstate="print"/>
          <a:stretch>
            <a:fillRect/>
          </a:stretch>
        </p:blipFill>
        <p:spPr>
          <a:xfrm>
            <a:off x="2377829" y="2697588"/>
            <a:ext cx="229705" cy="169428"/>
          </a:xfrm>
          <a:prstGeom prst="rect">
            <a:avLst/>
          </a:prstGeom>
        </p:spPr>
      </p:pic>
      <p:grpSp>
        <p:nvGrpSpPr>
          <p:cNvPr id="6" name="object 4">
            <a:extLst>
              <a:ext uri="{FF2B5EF4-FFF2-40B4-BE49-F238E27FC236}">
                <a16:creationId xmlns:a16="http://schemas.microsoft.com/office/drawing/2014/main" id="{CA7E130B-2493-DFAD-A3D7-8DCA3134CBF1}"/>
              </a:ext>
            </a:extLst>
          </p:cNvPr>
          <p:cNvGrpSpPr/>
          <p:nvPr/>
        </p:nvGrpSpPr>
        <p:grpSpPr>
          <a:xfrm>
            <a:off x="4206613" y="2697589"/>
            <a:ext cx="356871" cy="168275"/>
            <a:chOff x="4206611" y="2543949"/>
            <a:chExt cx="356870" cy="168275"/>
          </a:xfrm>
        </p:grpSpPr>
        <p:pic>
          <p:nvPicPr>
            <p:cNvPr id="9" name="object 5">
              <a:extLst>
                <a:ext uri="{FF2B5EF4-FFF2-40B4-BE49-F238E27FC236}">
                  <a16:creationId xmlns:a16="http://schemas.microsoft.com/office/drawing/2014/main" id="{A857C6FF-DCF4-E9F7-3B56-B12E336163F5}"/>
                </a:ext>
              </a:extLst>
            </p:cNvPr>
            <p:cNvPicPr/>
            <p:nvPr/>
          </p:nvPicPr>
          <p:blipFill>
            <a:blip r:embed="rId4" cstate="print"/>
            <a:stretch>
              <a:fillRect/>
            </a:stretch>
          </p:blipFill>
          <p:spPr>
            <a:xfrm>
              <a:off x="4206611" y="2543949"/>
              <a:ext cx="202565" cy="167844"/>
            </a:xfrm>
            <a:prstGeom prst="rect">
              <a:avLst/>
            </a:prstGeom>
          </p:spPr>
        </p:pic>
        <p:sp>
          <p:nvSpPr>
            <p:cNvPr id="10" name="object 6">
              <a:extLst>
                <a:ext uri="{FF2B5EF4-FFF2-40B4-BE49-F238E27FC236}">
                  <a16:creationId xmlns:a16="http://schemas.microsoft.com/office/drawing/2014/main" id="{4D76D26A-C021-F77A-2DB6-F624CEF5E42B}"/>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sz="1872"/>
            </a:p>
          </p:txBody>
        </p:sp>
      </p:grpSp>
      <p:pic>
        <p:nvPicPr>
          <p:cNvPr id="11" name="object 7">
            <a:extLst>
              <a:ext uri="{FF2B5EF4-FFF2-40B4-BE49-F238E27FC236}">
                <a16:creationId xmlns:a16="http://schemas.microsoft.com/office/drawing/2014/main" id="{9FC34659-999D-2684-7452-4AF66CAA88B4}"/>
              </a:ext>
            </a:extLst>
          </p:cNvPr>
          <p:cNvPicPr/>
          <p:nvPr/>
        </p:nvPicPr>
        <p:blipFill>
          <a:blip r:embed="rId5" cstate="print"/>
          <a:stretch>
            <a:fillRect/>
          </a:stretch>
        </p:blipFill>
        <p:spPr>
          <a:xfrm>
            <a:off x="4609344" y="2752216"/>
            <a:ext cx="64344" cy="110840"/>
          </a:xfrm>
          <a:prstGeom prst="rect">
            <a:avLst/>
          </a:prstGeom>
        </p:spPr>
      </p:pic>
      <p:pic>
        <p:nvPicPr>
          <p:cNvPr id="12" name="object 8">
            <a:extLst>
              <a:ext uri="{FF2B5EF4-FFF2-40B4-BE49-F238E27FC236}">
                <a16:creationId xmlns:a16="http://schemas.microsoft.com/office/drawing/2014/main" id="{82C4B93E-3D94-D39D-1012-395FEDF94D48}"/>
              </a:ext>
            </a:extLst>
          </p:cNvPr>
          <p:cNvPicPr/>
          <p:nvPr/>
        </p:nvPicPr>
        <p:blipFill>
          <a:blip r:embed="rId6" cstate="print"/>
          <a:stretch>
            <a:fillRect/>
          </a:stretch>
        </p:blipFill>
        <p:spPr>
          <a:xfrm>
            <a:off x="7609401" y="2696617"/>
            <a:ext cx="200371" cy="168453"/>
          </a:xfrm>
          <a:prstGeom prst="rect">
            <a:avLst/>
          </a:prstGeom>
        </p:spPr>
      </p:pic>
      <p:sp>
        <p:nvSpPr>
          <p:cNvPr id="13" name="object 9">
            <a:extLst>
              <a:ext uri="{FF2B5EF4-FFF2-40B4-BE49-F238E27FC236}">
                <a16:creationId xmlns:a16="http://schemas.microsoft.com/office/drawing/2014/main" id="{1F193CE7-4BD0-B9A9-9A4C-C30DCB86B388}"/>
              </a:ext>
            </a:extLst>
          </p:cNvPr>
          <p:cNvSpPr/>
          <p:nvPr/>
        </p:nvSpPr>
        <p:spPr>
          <a:xfrm>
            <a:off x="8551711" y="2076957"/>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14" name="object 10">
            <a:extLst>
              <a:ext uri="{FF2B5EF4-FFF2-40B4-BE49-F238E27FC236}">
                <a16:creationId xmlns:a16="http://schemas.microsoft.com/office/drawing/2014/main" id="{A5A3D471-C7DE-FF33-E963-A8EA7054CFCC}"/>
              </a:ext>
            </a:extLst>
          </p:cNvPr>
          <p:cNvSpPr/>
          <p:nvPr/>
        </p:nvSpPr>
        <p:spPr>
          <a:xfrm>
            <a:off x="8630043" y="2076957"/>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15" name="object 11">
            <a:extLst>
              <a:ext uri="{FF2B5EF4-FFF2-40B4-BE49-F238E27FC236}">
                <a16:creationId xmlns:a16="http://schemas.microsoft.com/office/drawing/2014/main" id="{43AF514D-3A86-154C-699D-4A716709A22D}"/>
              </a:ext>
            </a:extLst>
          </p:cNvPr>
          <p:cNvSpPr/>
          <p:nvPr/>
        </p:nvSpPr>
        <p:spPr>
          <a:xfrm>
            <a:off x="8709171" y="2076957"/>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pic>
        <p:nvPicPr>
          <p:cNvPr id="16" name="object 12">
            <a:extLst>
              <a:ext uri="{FF2B5EF4-FFF2-40B4-BE49-F238E27FC236}">
                <a16:creationId xmlns:a16="http://schemas.microsoft.com/office/drawing/2014/main" id="{6B8CF48F-BCB7-B4E4-F87D-F37F3FBE0F87}"/>
              </a:ext>
            </a:extLst>
          </p:cNvPr>
          <p:cNvPicPr/>
          <p:nvPr/>
        </p:nvPicPr>
        <p:blipFill>
          <a:blip r:embed="rId7" cstate="print"/>
          <a:stretch>
            <a:fillRect/>
          </a:stretch>
        </p:blipFill>
        <p:spPr>
          <a:xfrm>
            <a:off x="9523801" y="2697588"/>
            <a:ext cx="262473" cy="165471"/>
          </a:xfrm>
          <a:prstGeom prst="rect">
            <a:avLst/>
          </a:prstGeom>
        </p:spPr>
      </p:pic>
      <p:pic>
        <p:nvPicPr>
          <p:cNvPr id="17" name="object 13">
            <a:extLst>
              <a:ext uri="{FF2B5EF4-FFF2-40B4-BE49-F238E27FC236}">
                <a16:creationId xmlns:a16="http://schemas.microsoft.com/office/drawing/2014/main" id="{38501C5C-65EB-CA5B-CC98-B5912DD845B4}"/>
              </a:ext>
            </a:extLst>
          </p:cNvPr>
          <p:cNvPicPr/>
          <p:nvPr/>
        </p:nvPicPr>
        <p:blipFill>
          <a:blip r:embed="rId8" cstate="print">
            <a:extLst>
              <a:ext uri="{28A0092B-C50C-407E-A947-70E740481C1C}">
                <a14:useLocalDpi xmlns:a14="http://schemas.microsoft.com/office/drawing/2010/main" val="0"/>
              </a:ext>
            </a:extLst>
          </a:blip>
          <a:srcRect/>
          <a:stretch/>
        </p:blipFill>
        <p:spPr>
          <a:xfrm>
            <a:off x="1990347" y="1609820"/>
            <a:ext cx="960119" cy="960119"/>
          </a:xfrm>
          <a:prstGeom prst="rect">
            <a:avLst/>
          </a:prstGeom>
        </p:spPr>
      </p:pic>
      <p:pic>
        <p:nvPicPr>
          <p:cNvPr id="18" name="object 14">
            <a:extLst>
              <a:ext uri="{FF2B5EF4-FFF2-40B4-BE49-F238E27FC236}">
                <a16:creationId xmlns:a16="http://schemas.microsoft.com/office/drawing/2014/main" id="{36314428-FD26-C730-C964-D192BA140580}"/>
              </a:ext>
            </a:extLst>
          </p:cNvPr>
          <p:cNvPicPr/>
          <p:nvPr/>
        </p:nvPicPr>
        <p:blipFill>
          <a:blip r:embed="rId9" cstate="print">
            <a:extLst>
              <a:ext uri="{28A0092B-C50C-407E-A947-70E740481C1C}">
                <a14:useLocalDpi xmlns:a14="http://schemas.microsoft.com/office/drawing/2010/main" val="0"/>
              </a:ext>
            </a:extLst>
          </a:blip>
          <a:srcRect/>
          <a:stretch/>
        </p:blipFill>
        <p:spPr>
          <a:xfrm>
            <a:off x="3936494" y="1609820"/>
            <a:ext cx="960119" cy="960119"/>
          </a:xfrm>
          <a:prstGeom prst="rect">
            <a:avLst/>
          </a:prstGeom>
        </p:spPr>
      </p:pic>
      <p:pic>
        <p:nvPicPr>
          <p:cNvPr id="19" name="object 15">
            <a:extLst>
              <a:ext uri="{FF2B5EF4-FFF2-40B4-BE49-F238E27FC236}">
                <a16:creationId xmlns:a16="http://schemas.microsoft.com/office/drawing/2014/main" id="{D9BD0912-B51C-C7CD-5890-1D74125082F4}"/>
              </a:ext>
            </a:extLst>
          </p:cNvPr>
          <p:cNvPicPr/>
          <p:nvPr/>
        </p:nvPicPr>
        <p:blipFill>
          <a:blip r:embed="rId10" cstate="print">
            <a:extLst>
              <a:ext uri="{28A0092B-C50C-407E-A947-70E740481C1C}">
                <a14:useLocalDpi xmlns:a14="http://schemas.microsoft.com/office/drawing/2010/main" val="0"/>
              </a:ext>
            </a:extLst>
          </a:blip>
          <a:srcRect/>
          <a:stretch/>
        </p:blipFill>
        <p:spPr>
          <a:xfrm>
            <a:off x="7205473" y="1609058"/>
            <a:ext cx="961643" cy="961643"/>
          </a:xfrm>
          <a:prstGeom prst="rect">
            <a:avLst/>
          </a:prstGeom>
        </p:spPr>
      </p:pic>
      <p:pic>
        <p:nvPicPr>
          <p:cNvPr id="20" name="object 16">
            <a:extLst>
              <a:ext uri="{FF2B5EF4-FFF2-40B4-BE49-F238E27FC236}">
                <a16:creationId xmlns:a16="http://schemas.microsoft.com/office/drawing/2014/main" id="{13B65A68-0B97-FE48-0D9F-5DA1C9F34B62}"/>
              </a:ext>
            </a:extLst>
          </p:cNvPr>
          <p:cNvPicPr/>
          <p:nvPr/>
        </p:nvPicPr>
        <p:blipFill>
          <a:blip r:embed="rId11" cstate="print">
            <a:extLst>
              <a:ext uri="{28A0092B-C50C-407E-A947-70E740481C1C}">
                <a14:useLocalDpi xmlns:a14="http://schemas.microsoft.com/office/drawing/2010/main" val="0"/>
              </a:ext>
            </a:extLst>
          </a:blip>
          <a:srcRect/>
          <a:stretch/>
        </p:blipFill>
        <p:spPr>
          <a:xfrm>
            <a:off x="9151621" y="1609058"/>
            <a:ext cx="961643" cy="961643"/>
          </a:xfrm>
          <a:prstGeom prst="rect">
            <a:avLst/>
          </a:prstGeom>
        </p:spPr>
      </p:pic>
      <p:sp>
        <p:nvSpPr>
          <p:cNvPr id="21" name="object 17">
            <a:extLst>
              <a:ext uri="{FF2B5EF4-FFF2-40B4-BE49-F238E27FC236}">
                <a16:creationId xmlns:a16="http://schemas.microsoft.com/office/drawing/2014/main" id="{2237CA48-55CF-537A-ACC6-D2EC30F14547}"/>
              </a:ext>
            </a:extLst>
          </p:cNvPr>
          <p:cNvSpPr txBox="1"/>
          <p:nvPr/>
        </p:nvSpPr>
        <p:spPr>
          <a:xfrm>
            <a:off x="1257429" y="1924906"/>
            <a:ext cx="505459" cy="321242"/>
          </a:xfrm>
          <a:prstGeom prst="rect">
            <a:avLst/>
          </a:prstGeom>
        </p:spPr>
        <p:txBody>
          <a:bodyPr vert="horz" wrap="square" lIns="0" tIns="13335" rIns="0" bIns="0" rtlCol="0">
            <a:spAutoFit/>
          </a:bodyPr>
          <a:lstStyle/>
          <a:p>
            <a:pPr marL="12701">
              <a:spcBef>
                <a:spcPts val="105"/>
              </a:spcBef>
            </a:pPr>
            <a:r>
              <a:rPr sz="2000" spc="-20" dirty="0">
                <a:latin typeface="Calibri"/>
                <a:cs typeface="Calibri"/>
              </a:rPr>
              <a:t>Data</a:t>
            </a:r>
            <a:endParaRPr sz="2000">
              <a:latin typeface="Calibri"/>
              <a:cs typeface="Calibri"/>
            </a:endParaRPr>
          </a:p>
        </p:txBody>
      </p:sp>
      <p:sp>
        <p:nvSpPr>
          <p:cNvPr id="22" name="object 18">
            <a:extLst>
              <a:ext uri="{FF2B5EF4-FFF2-40B4-BE49-F238E27FC236}">
                <a16:creationId xmlns:a16="http://schemas.microsoft.com/office/drawing/2014/main" id="{D06FED82-00DA-5BD2-9215-0C97347897ED}"/>
              </a:ext>
            </a:extLst>
          </p:cNvPr>
          <p:cNvSpPr txBox="1"/>
          <p:nvPr/>
        </p:nvSpPr>
        <p:spPr>
          <a:xfrm>
            <a:off x="10359645" y="1924906"/>
            <a:ext cx="608331" cy="321242"/>
          </a:xfrm>
          <a:prstGeom prst="rect">
            <a:avLst/>
          </a:prstGeom>
        </p:spPr>
        <p:txBody>
          <a:bodyPr vert="horz" wrap="square" lIns="0" tIns="13335" rIns="0" bIns="0" rtlCol="0">
            <a:spAutoFit/>
          </a:bodyPr>
          <a:lstStyle/>
          <a:p>
            <a:pPr marL="12701">
              <a:spcBef>
                <a:spcPts val="105"/>
              </a:spcBef>
            </a:pPr>
            <a:r>
              <a:rPr sz="2000" spc="-11" dirty="0">
                <a:latin typeface="Calibri"/>
                <a:cs typeface="Calibri"/>
              </a:rPr>
              <a:t>Noise</a:t>
            </a:r>
            <a:endParaRPr sz="2000">
              <a:latin typeface="Calibri"/>
              <a:cs typeface="Calibri"/>
            </a:endParaRPr>
          </a:p>
        </p:txBody>
      </p:sp>
      <p:sp>
        <p:nvSpPr>
          <p:cNvPr id="23" name="object 19">
            <a:extLst>
              <a:ext uri="{FF2B5EF4-FFF2-40B4-BE49-F238E27FC236}">
                <a16:creationId xmlns:a16="http://schemas.microsoft.com/office/drawing/2014/main" id="{0A202C79-2971-6B6A-D350-4AD9D362BD2B}"/>
              </a:ext>
            </a:extLst>
          </p:cNvPr>
          <p:cNvSpPr/>
          <p:nvPr/>
        </p:nvSpPr>
        <p:spPr>
          <a:xfrm>
            <a:off x="5278375" y="2039083"/>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sp>
        <p:nvSpPr>
          <p:cNvPr id="24" name="object 20">
            <a:extLst>
              <a:ext uri="{FF2B5EF4-FFF2-40B4-BE49-F238E27FC236}">
                <a16:creationId xmlns:a16="http://schemas.microsoft.com/office/drawing/2014/main" id="{CB3DB54A-0D31-85FA-73AC-E59ECA70F59E}"/>
              </a:ext>
            </a:extLst>
          </p:cNvPr>
          <p:cNvSpPr/>
          <p:nvPr/>
        </p:nvSpPr>
        <p:spPr>
          <a:xfrm>
            <a:off x="8811009" y="203895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25" name="object 21">
            <a:extLst>
              <a:ext uri="{FF2B5EF4-FFF2-40B4-BE49-F238E27FC236}">
                <a16:creationId xmlns:a16="http://schemas.microsoft.com/office/drawing/2014/main" id="{C8B47839-4C9D-D2D4-EA59-8F6B100E75D1}"/>
              </a:ext>
            </a:extLst>
          </p:cNvPr>
          <p:cNvSpPr/>
          <p:nvPr/>
        </p:nvSpPr>
        <p:spPr>
          <a:xfrm>
            <a:off x="8245605" y="2091404"/>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sp>
        <p:nvSpPr>
          <p:cNvPr id="26" name="object 22">
            <a:extLst>
              <a:ext uri="{FF2B5EF4-FFF2-40B4-BE49-F238E27FC236}">
                <a16:creationId xmlns:a16="http://schemas.microsoft.com/office/drawing/2014/main" id="{D938422D-3FBB-28F9-98DE-EACAAA54CC0B}"/>
              </a:ext>
            </a:extLst>
          </p:cNvPr>
          <p:cNvSpPr/>
          <p:nvPr/>
        </p:nvSpPr>
        <p:spPr>
          <a:xfrm>
            <a:off x="3333535" y="2076957"/>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28" name="object 23">
            <a:extLst>
              <a:ext uri="{FF2B5EF4-FFF2-40B4-BE49-F238E27FC236}">
                <a16:creationId xmlns:a16="http://schemas.microsoft.com/office/drawing/2014/main" id="{C4AD8AD4-1427-427F-2115-D54A7A581B4E}"/>
              </a:ext>
            </a:extLst>
          </p:cNvPr>
          <p:cNvSpPr/>
          <p:nvPr/>
        </p:nvSpPr>
        <p:spPr>
          <a:xfrm>
            <a:off x="3411867" y="2076957"/>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29" name="object 24">
            <a:extLst>
              <a:ext uri="{FF2B5EF4-FFF2-40B4-BE49-F238E27FC236}">
                <a16:creationId xmlns:a16="http://schemas.microsoft.com/office/drawing/2014/main" id="{38398683-9B66-9559-2887-C0FFA3FAC6DF}"/>
              </a:ext>
            </a:extLst>
          </p:cNvPr>
          <p:cNvSpPr/>
          <p:nvPr/>
        </p:nvSpPr>
        <p:spPr>
          <a:xfrm>
            <a:off x="3490995" y="2076957"/>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sp>
        <p:nvSpPr>
          <p:cNvPr id="30" name="object 25">
            <a:extLst>
              <a:ext uri="{FF2B5EF4-FFF2-40B4-BE49-F238E27FC236}">
                <a16:creationId xmlns:a16="http://schemas.microsoft.com/office/drawing/2014/main" id="{C62D5D15-F425-B8EE-F2CC-BC4F38F90271}"/>
              </a:ext>
            </a:extLst>
          </p:cNvPr>
          <p:cNvSpPr/>
          <p:nvPr/>
        </p:nvSpPr>
        <p:spPr>
          <a:xfrm>
            <a:off x="3592831" y="203895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31" name="object 26">
            <a:extLst>
              <a:ext uri="{FF2B5EF4-FFF2-40B4-BE49-F238E27FC236}">
                <a16:creationId xmlns:a16="http://schemas.microsoft.com/office/drawing/2014/main" id="{4F07B73A-7961-FDD7-A382-E90811306E0F}"/>
              </a:ext>
            </a:extLst>
          </p:cNvPr>
          <p:cNvSpPr/>
          <p:nvPr/>
        </p:nvSpPr>
        <p:spPr>
          <a:xfrm>
            <a:off x="3027429" y="2091404"/>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grpSp>
        <p:nvGrpSpPr>
          <p:cNvPr id="32" name="object 33">
            <a:extLst>
              <a:ext uri="{FF2B5EF4-FFF2-40B4-BE49-F238E27FC236}">
                <a16:creationId xmlns:a16="http://schemas.microsoft.com/office/drawing/2014/main" id="{97E429FA-7658-E10C-13B9-52B9A6A2CC3D}"/>
              </a:ext>
            </a:extLst>
          </p:cNvPr>
          <p:cNvGrpSpPr/>
          <p:nvPr/>
        </p:nvGrpSpPr>
        <p:grpSpPr>
          <a:xfrm>
            <a:off x="3137918" y="1322547"/>
            <a:ext cx="586740" cy="581025"/>
            <a:chOff x="3137916" y="1168908"/>
            <a:chExt cx="586740" cy="581025"/>
          </a:xfrm>
        </p:grpSpPr>
        <p:pic>
          <p:nvPicPr>
            <p:cNvPr id="33" name="object 34">
              <a:extLst>
                <a:ext uri="{FF2B5EF4-FFF2-40B4-BE49-F238E27FC236}">
                  <a16:creationId xmlns:a16="http://schemas.microsoft.com/office/drawing/2014/main" id="{6E5673AF-40FC-1D33-3F09-22EA152ED356}"/>
                </a:ext>
              </a:extLst>
            </p:cNvPr>
            <p:cNvPicPr/>
            <p:nvPr/>
          </p:nvPicPr>
          <p:blipFill>
            <a:blip r:embed="rId12" cstate="print"/>
            <a:stretch>
              <a:fillRect/>
            </a:stretch>
          </p:blipFill>
          <p:spPr>
            <a:xfrm>
              <a:off x="3141934" y="1170849"/>
              <a:ext cx="574683" cy="570664"/>
            </a:xfrm>
            <a:prstGeom prst="rect">
              <a:avLst/>
            </a:prstGeom>
          </p:spPr>
        </p:pic>
        <p:sp>
          <p:nvSpPr>
            <p:cNvPr id="34" name="object 35">
              <a:extLst>
                <a:ext uri="{FF2B5EF4-FFF2-40B4-BE49-F238E27FC236}">
                  <a16:creationId xmlns:a16="http://schemas.microsoft.com/office/drawing/2014/main" id="{0F066536-AD3B-B7D4-C0DA-193D412881E5}"/>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35" name="object 36">
              <a:extLst>
                <a:ext uri="{FF2B5EF4-FFF2-40B4-BE49-F238E27FC236}">
                  <a16:creationId xmlns:a16="http://schemas.microsoft.com/office/drawing/2014/main" id="{9791314F-7D23-79D7-4F63-46A28B4168B7}"/>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36" name="object 37">
              <a:extLst>
                <a:ext uri="{FF2B5EF4-FFF2-40B4-BE49-F238E27FC236}">
                  <a16:creationId xmlns:a16="http://schemas.microsoft.com/office/drawing/2014/main" id="{35E8618D-3303-6608-26E4-B5BF9C1E13E5}"/>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p:grpSp>
        <p:nvGrpSpPr>
          <p:cNvPr id="37" name="object 38">
            <a:extLst>
              <a:ext uri="{FF2B5EF4-FFF2-40B4-BE49-F238E27FC236}">
                <a16:creationId xmlns:a16="http://schemas.microsoft.com/office/drawing/2014/main" id="{1C065622-8653-B5C5-A006-EDF3019A4455}"/>
              </a:ext>
            </a:extLst>
          </p:cNvPr>
          <p:cNvGrpSpPr/>
          <p:nvPr/>
        </p:nvGrpSpPr>
        <p:grpSpPr>
          <a:xfrm>
            <a:off x="8377430" y="1322547"/>
            <a:ext cx="586740" cy="581025"/>
            <a:chOff x="8377428" y="1168908"/>
            <a:chExt cx="586740" cy="581025"/>
          </a:xfrm>
        </p:grpSpPr>
        <p:pic>
          <p:nvPicPr>
            <p:cNvPr id="38" name="object 39">
              <a:extLst>
                <a:ext uri="{FF2B5EF4-FFF2-40B4-BE49-F238E27FC236}">
                  <a16:creationId xmlns:a16="http://schemas.microsoft.com/office/drawing/2014/main" id="{F54DD7C5-D3FE-7ED8-4777-C46862287213}"/>
                </a:ext>
              </a:extLst>
            </p:cNvPr>
            <p:cNvPicPr/>
            <p:nvPr/>
          </p:nvPicPr>
          <p:blipFill>
            <a:blip r:embed="rId12" cstate="print"/>
            <a:stretch>
              <a:fillRect/>
            </a:stretch>
          </p:blipFill>
          <p:spPr>
            <a:xfrm>
              <a:off x="8381446" y="1170849"/>
              <a:ext cx="574683" cy="570664"/>
            </a:xfrm>
            <a:prstGeom prst="rect">
              <a:avLst/>
            </a:prstGeom>
          </p:spPr>
        </p:pic>
        <p:sp>
          <p:nvSpPr>
            <p:cNvPr id="39" name="object 40">
              <a:extLst>
                <a:ext uri="{FF2B5EF4-FFF2-40B4-BE49-F238E27FC236}">
                  <a16:creationId xmlns:a16="http://schemas.microsoft.com/office/drawing/2014/main" id="{134FD5EB-297D-6F59-222D-AF91378E210D}"/>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40" name="object 41">
              <a:extLst>
                <a:ext uri="{FF2B5EF4-FFF2-40B4-BE49-F238E27FC236}">
                  <a16:creationId xmlns:a16="http://schemas.microsoft.com/office/drawing/2014/main" id="{4D385E3C-92FC-3CE9-E2DC-F59407BCA2E7}"/>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sz="1872"/>
            </a:p>
          </p:txBody>
        </p:sp>
        <p:sp>
          <p:nvSpPr>
            <p:cNvPr id="41" name="object 42">
              <a:extLst>
                <a:ext uri="{FF2B5EF4-FFF2-40B4-BE49-F238E27FC236}">
                  <a16:creationId xmlns:a16="http://schemas.microsoft.com/office/drawing/2014/main" id="{B7A646FA-9CFA-C3DA-13E9-31DA876AF982}"/>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sz="1872"/>
            </a:p>
          </p:txBody>
        </p:sp>
      </p:grpSp>
      <p:sp>
        <p:nvSpPr>
          <p:cNvPr id="42" name="object 43">
            <a:extLst>
              <a:ext uri="{FF2B5EF4-FFF2-40B4-BE49-F238E27FC236}">
                <a16:creationId xmlns:a16="http://schemas.microsoft.com/office/drawing/2014/main" id="{490D721F-E854-B5CC-171C-15B434046BEB}"/>
              </a:ext>
            </a:extLst>
          </p:cNvPr>
          <p:cNvSpPr txBox="1"/>
          <p:nvPr/>
        </p:nvSpPr>
        <p:spPr>
          <a:xfrm>
            <a:off x="3325115" y="2109059"/>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43" name="object 44">
            <a:extLst>
              <a:ext uri="{FF2B5EF4-FFF2-40B4-BE49-F238E27FC236}">
                <a16:creationId xmlns:a16="http://schemas.microsoft.com/office/drawing/2014/main" id="{91E92929-2503-3409-C061-B48C0B6247A1}"/>
              </a:ext>
            </a:extLst>
          </p:cNvPr>
          <p:cNvPicPr/>
          <p:nvPr/>
        </p:nvPicPr>
        <p:blipFill>
          <a:blip r:embed="rId13" cstate="print"/>
          <a:stretch>
            <a:fillRect/>
          </a:stretch>
        </p:blipFill>
        <p:spPr>
          <a:xfrm>
            <a:off x="3315972" y="2168113"/>
            <a:ext cx="213867" cy="213867"/>
          </a:xfrm>
          <a:prstGeom prst="rect">
            <a:avLst/>
          </a:prstGeom>
        </p:spPr>
      </p:pic>
      <p:sp>
        <p:nvSpPr>
          <p:cNvPr id="44" name="object 45">
            <a:extLst>
              <a:ext uri="{FF2B5EF4-FFF2-40B4-BE49-F238E27FC236}">
                <a16:creationId xmlns:a16="http://schemas.microsoft.com/office/drawing/2014/main" id="{34CEAE10-82A1-39EC-DD3D-68FE7AA98EC0}"/>
              </a:ext>
            </a:extLst>
          </p:cNvPr>
          <p:cNvSpPr txBox="1"/>
          <p:nvPr/>
        </p:nvSpPr>
        <p:spPr>
          <a:xfrm>
            <a:off x="8561323" y="2109059"/>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45" name="object 46">
            <a:extLst>
              <a:ext uri="{FF2B5EF4-FFF2-40B4-BE49-F238E27FC236}">
                <a16:creationId xmlns:a16="http://schemas.microsoft.com/office/drawing/2014/main" id="{56C59596-1B5E-D5C3-1578-73C84179B68A}"/>
              </a:ext>
            </a:extLst>
          </p:cNvPr>
          <p:cNvPicPr/>
          <p:nvPr/>
        </p:nvPicPr>
        <p:blipFill>
          <a:blip r:embed="rId13" cstate="print"/>
          <a:stretch>
            <a:fillRect/>
          </a:stretch>
        </p:blipFill>
        <p:spPr>
          <a:xfrm>
            <a:off x="8550911" y="2168113"/>
            <a:ext cx="213868" cy="213867"/>
          </a:xfrm>
          <a:prstGeom prst="rect">
            <a:avLst/>
          </a:prstGeom>
        </p:spPr>
      </p:pic>
      <p:sp>
        <p:nvSpPr>
          <p:cNvPr id="46" name="object 47">
            <a:extLst>
              <a:ext uri="{FF2B5EF4-FFF2-40B4-BE49-F238E27FC236}">
                <a16:creationId xmlns:a16="http://schemas.microsoft.com/office/drawing/2014/main" id="{AD640D98-AC30-DA7D-AA12-DD89C5453150}"/>
              </a:ext>
            </a:extLst>
          </p:cNvPr>
          <p:cNvSpPr/>
          <p:nvPr/>
        </p:nvSpPr>
        <p:spPr>
          <a:xfrm>
            <a:off x="5269233" y="2439894"/>
            <a:ext cx="1572895" cy="104775"/>
          </a:xfrm>
          <a:custGeom>
            <a:avLst/>
            <a:gdLst/>
            <a:ahLst/>
            <a:cxnLst/>
            <a:rect l="l" t="t" r="r" b="b"/>
            <a:pathLst>
              <a:path w="1572895" h="104775">
                <a:moveTo>
                  <a:pt x="1572514" y="34798"/>
                </a:moveTo>
                <a:lnTo>
                  <a:pt x="1432814" y="34798"/>
                </a:lnTo>
                <a:lnTo>
                  <a:pt x="1432814" y="69723"/>
                </a:lnTo>
                <a:lnTo>
                  <a:pt x="1572514" y="69723"/>
                </a:lnTo>
                <a:lnTo>
                  <a:pt x="1572514" y="34798"/>
                </a:lnTo>
                <a:close/>
              </a:path>
              <a:path w="1572895" h="104775">
                <a:moveTo>
                  <a:pt x="1328039" y="34798"/>
                </a:moveTo>
                <a:lnTo>
                  <a:pt x="1188339" y="34798"/>
                </a:lnTo>
                <a:lnTo>
                  <a:pt x="1188339" y="69723"/>
                </a:lnTo>
                <a:lnTo>
                  <a:pt x="1328039" y="69723"/>
                </a:lnTo>
                <a:lnTo>
                  <a:pt x="1328039" y="34798"/>
                </a:lnTo>
                <a:close/>
              </a:path>
              <a:path w="1572895" h="104775">
                <a:moveTo>
                  <a:pt x="1083564" y="34798"/>
                </a:moveTo>
                <a:lnTo>
                  <a:pt x="943864" y="34798"/>
                </a:lnTo>
                <a:lnTo>
                  <a:pt x="943864" y="69723"/>
                </a:lnTo>
                <a:lnTo>
                  <a:pt x="1083564" y="69723"/>
                </a:lnTo>
                <a:lnTo>
                  <a:pt x="1083564" y="34798"/>
                </a:lnTo>
                <a:close/>
              </a:path>
              <a:path w="1572895" h="104775">
                <a:moveTo>
                  <a:pt x="839089" y="34798"/>
                </a:moveTo>
                <a:lnTo>
                  <a:pt x="699389" y="34798"/>
                </a:lnTo>
                <a:lnTo>
                  <a:pt x="699389" y="69723"/>
                </a:lnTo>
                <a:lnTo>
                  <a:pt x="839089" y="69723"/>
                </a:lnTo>
                <a:lnTo>
                  <a:pt x="839089" y="34798"/>
                </a:lnTo>
                <a:close/>
              </a:path>
              <a:path w="1572895" h="104775">
                <a:moveTo>
                  <a:pt x="594614" y="34798"/>
                </a:moveTo>
                <a:lnTo>
                  <a:pt x="454914" y="34798"/>
                </a:lnTo>
                <a:lnTo>
                  <a:pt x="454914" y="69723"/>
                </a:lnTo>
                <a:lnTo>
                  <a:pt x="594614" y="69723"/>
                </a:lnTo>
                <a:lnTo>
                  <a:pt x="594614" y="34798"/>
                </a:lnTo>
                <a:close/>
              </a:path>
              <a:path w="1572895" h="104775">
                <a:moveTo>
                  <a:pt x="350139" y="34798"/>
                </a:moveTo>
                <a:lnTo>
                  <a:pt x="210439" y="34798"/>
                </a:lnTo>
                <a:lnTo>
                  <a:pt x="210439" y="69723"/>
                </a:lnTo>
                <a:lnTo>
                  <a:pt x="350139" y="69723"/>
                </a:lnTo>
                <a:lnTo>
                  <a:pt x="350139" y="34798"/>
                </a:lnTo>
                <a:close/>
              </a:path>
              <a:path w="1572895" h="104775">
                <a:moveTo>
                  <a:pt x="104775" y="0"/>
                </a:moveTo>
                <a:lnTo>
                  <a:pt x="0" y="52324"/>
                </a:lnTo>
                <a:lnTo>
                  <a:pt x="104775" y="104775"/>
                </a:lnTo>
                <a:lnTo>
                  <a:pt x="104775" y="69723"/>
                </a:lnTo>
                <a:lnTo>
                  <a:pt x="87249" y="69723"/>
                </a:lnTo>
                <a:lnTo>
                  <a:pt x="87249" y="34798"/>
                </a:lnTo>
                <a:lnTo>
                  <a:pt x="104775" y="34798"/>
                </a:lnTo>
                <a:lnTo>
                  <a:pt x="104775" y="0"/>
                </a:lnTo>
                <a:close/>
              </a:path>
              <a:path w="1572895" h="104775">
                <a:moveTo>
                  <a:pt x="104775" y="34798"/>
                </a:moveTo>
                <a:lnTo>
                  <a:pt x="87249" y="34798"/>
                </a:lnTo>
                <a:lnTo>
                  <a:pt x="87249" y="69723"/>
                </a:lnTo>
                <a:lnTo>
                  <a:pt x="104775" y="69723"/>
                </a:lnTo>
                <a:lnTo>
                  <a:pt x="104775" y="34798"/>
                </a:lnTo>
                <a:close/>
              </a:path>
              <a:path w="1572895" h="104775">
                <a:moveTo>
                  <a:pt x="105664" y="34798"/>
                </a:moveTo>
                <a:lnTo>
                  <a:pt x="104775" y="34798"/>
                </a:lnTo>
                <a:lnTo>
                  <a:pt x="104775" y="69723"/>
                </a:lnTo>
                <a:lnTo>
                  <a:pt x="105664" y="69723"/>
                </a:lnTo>
                <a:lnTo>
                  <a:pt x="105664" y="34798"/>
                </a:lnTo>
                <a:close/>
              </a:path>
            </a:pathLst>
          </a:custGeom>
          <a:solidFill>
            <a:srgbClr val="C00000"/>
          </a:solidFill>
        </p:spPr>
        <p:txBody>
          <a:bodyPr wrap="square" lIns="0" tIns="0" rIns="0" bIns="0" rtlCol="0"/>
          <a:lstStyle/>
          <a:p>
            <a:endParaRPr sz="1872"/>
          </a:p>
        </p:txBody>
      </p:sp>
      <p:sp>
        <p:nvSpPr>
          <p:cNvPr id="47" name="object 62">
            <a:extLst>
              <a:ext uri="{FF2B5EF4-FFF2-40B4-BE49-F238E27FC236}">
                <a16:creationId xmlns:a16="http://schemas.microsoft.com/office/drawing/2014/main" id="{1C090621-426F-8BCB-226D-A19A8BDF24DB}"/>
              </a:ext>
            </a:extLst>
          </p:cNvPr>
          <p:cNvSpPr txBox="1"/>
          <p:nvPr/>
        </p:nvSpPr>
        <p:spPr>
          <a:xfrm>
            <a:off x="6937631" y="3852769"/>
            <a:ext cx="1489711" cy="258404"/>
          </a:xfrm>
          <a:prstGeom prst="rect">
            <a:avLst/>
          </a:prstGeom>
        </p:spPr>
        <p:txBody>
          <a:bodyPr vert="horz" wrap="square" lIns="0" tIns="12065" rIns="0" bIns="0" rtlCol="0">
            <a:spAutoFit/>
          </a:bodyPr>
          <a:lstStyle/>
          <a:p>
            <a:pPr marL="12701">
              <a:spcBef>
                <a:spcPts val="95"/>
              </a:spcBef>
            </a:pPr>
            <a:r>
              <a:rPr sz="1600" b="1" dirty="0">
                <a:solidFill>
                  <a:srgbClr val="2D75B6"/>
                </a:solidFill>
                <a:latin typeface="Yu Gothic UI"/>
                <a:cs typeface="Yu Gothic UI"/>
              </a:rPr>
              <a:t>Neural</a:t>
            </a:r>
            <a:r>
              <a:rPr sz="1600" b="1" spc="-55" dirty="0">
                <a:solidFill>
                  <a:srgbClr val="2D75B6"/>
                </a:solidFill>
                <a:latin typeface="Yu Gothic UI"/>
                <a:cs typeface="Yu Gothic UI"/>
              </a:rPr>
              <a:t> </a:t>
            </a:r>
            <a:r>
              <a:rPr sz="1600" b="1" spc="-11" dirty="0">
                <a:solidFill>
                  <a:srgbClr val="2D75B6"/>
                </a:solidFill>
                <a:latin typeface="Yu Gothic UI"/>
                <a:cs typeface="Yu Gothic UI"/>
              </a:rPr>
              <a:t>Network</a:t>
            </a:r>
            <a:endParaRPr sz="1600" dirty="0">
              <a:latin typeface="Yu Gothic UI"/>
              <a:cs typeface="Yu Gothic UI"/>
            </a:endParaRPr>
          </a:p>
        </p:txBody>
      </p:sp>
      <p:sp>
        <p:nvSpPr>
          <p:cNvPr id="48" name="object 63">
            <a:extLst>
              <a:ext uri="{FF2B5EF4-FFF2-40B4-BE49-F238E27FC236}">
                <a16:creationId xmlns:a16="http://schemas.microsoft.com/office/drawing/2014/main" id="{B4090F1D-2DF7-18AC-591A-FFB4C435B210}"/>
              </a:ext>
            </a:extLst>
          </p:cNvPr>
          <p:cNvSpPr txBox="1"/>
          <p:nvPr/>
        </p:nvSpPr>
        <p:spPr>
          <a:xfrm>
            <a:off x="2607534" y="4580985"/>
            <a:ext cx="2108487" cy="289823"/>
          </a:xfrm>
          <a:prstGeom prst="rect">
            <a:avLst/>
          </a:prstGeom>
        </p:spPr>
        <p:txBody>
          <a:bodyPr vert="horz" wrap="square" lIns="0" tIns="12700" rIns="0" bIns="0" rtlCol="0">
            <a:spAutoFit/>
          </a:bodyPr>
          <a:lstStyle/>
          <a:p>
            <a:pPr marR="5716" algn="r">
              <a:spcBef>
                <a:spcPts val="100"/>
              </a:spcBef>
            </a:pPr>
            <a:r>
              <a:rPr sz="1800" b="1" dirty="0">
                <a:solidFill>
                  <a:srgbClr val="FFFFFF"/>
                </a:solidFill>
                <a:latin typeface="Yu Gothic UI"/>
                <a:cs typeface="Yu Gothic UI"/>
              </a:rPr>
              <a:t>Target</a:t>
            </a:r>
            <a:r>
              <a:rPr sz="1800" b="1" spc="-31" dirty="0">
                <a:solidFill>
                  <a:srgbClr val="FFFFFF"/>
                </a:solidFill>
                <a:latin typeface="Yu Gothic UI"/>
                <a:cs typeface="Yu Gothic UI"/>
              </a:rPr>
              <a:t> </a:t>
            </a:r>
            <a:r>
              <a:rPr sz="1800" b="1" spc="-11" dirty="0">
                <a:solidFill>
                  <a:srgbClr val="FFFFFF"/>
                </a:solidFill>
                <a:latin typeface="Yu Gothic UI"/>
                <a:cs typeface="Yu Gothic UI"/>
              </a:rPr>
              <a:t>Distribution</a:t>
            </a:r>
            <a:endParaRPr sz="1800" dirty="0">
              <a:solidFill>
                <a:srgbClr val="FFFFFF"/>
              </a:solidFill>
              <a:latin typeface="Yu Gothic UI"/>
              <a:cs typeface="Yu Gothic UI"/>
            </a:endParaRPr>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72DF5B01-7C0C-BC49-D09F-8220FBFFC43D}"/>
                  </a:ext>
                </a:extLst>
              </p:cNvPr>
              <p:cNvSpPr txBox="1"/>
              <p:nvPr/>
            </p:nvSpPr>
            <p:spPr>
              <a:xfrm>
                <a:off x="5487469" y="1618001"/>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𝑞</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m:oMathPara>
                </a14:m>
                <a:endParaRPr lang="zh-CN" altLang="en-US" sz="2000" dirty="0"/>
              </a:p>
            </p:txBody>
          </p:sp>
        </mc:Choice>
        <mc:Fallback xmlns="">
          <p:sp>
            <p:nvSpPr>
              <p:cNvPr id="49" name="文本框 48">
                <a:extLst>
                  <a:ext uri="{FF2B5EF4-FFF2-40B4-BE49-F238E27FC236}">
                    <a16:creationId xmlns:a16="http://schemas.microsoft.com/office/drawing/2014/main" id="{72DF5B01-7C0C-BC49-D09F-8220FBFFC43D}"/>
                  </a:ext>
                </a:extLst>
              </p:cNvPr>
              <p:cNvSpPr txBox="1">
                <a:spLocks noRot="1" noChangeAspect="1" noMove="1" noResize="1" noEditPoints="1" noAdjustHandles="1" noChangeArrowheads="1" noChangeShapeType="1" noTextEdit="1"/>
              </p:cNvSpPr>
              <p:nvPr/>
            </p:nvSpPr>
            <p:spPr>
              <a:xfrm>
                <a:off x="5487469" y="1618001"/>
                <a:ext cx="1217064" cy="307777"/>
              </a:xfrm>
              <a:prstGeom prst="rect">
                <a:avLst/>
              </a:prstGeom>
              <a:blipFill>
                <a:blip r:embed="rId14"/>
                <a:stretch>
                  <a:fillRect l="-4000" r="-6500" b="-35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B915C814-BBD4-3BF6-5F27-6A8055581762}"/>
                  </a:ext>
                </a:extLst>
              </p:cNvPr>
              <p:cNvSpPr txBox="1"/>
              <p:nvPr/>
            </p:nvSpPr>
            <p:spPr>
              <a:xfrm>
                <a:off x="5487469" y="2599185"/>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rPr>
                        <m:t>𝑞</m:t>
                      </m:r>
                      <m:r>
                        <a:rPr lang="en-US" altLang="zh-CN" sz="2000" i="1">
                          <a:solidFill>
                            <a:srgbClr val="C00000"/>
                          </a:solidFill>
                          <a:latin typeface="Cambria Math" panose="02040503050406030204" pitchFamily="18" charset="0"/>
                        </a:rPr>
                        <m:t>(</m:t>
                      </m:r>
                      <m:sSub>
                        <m:sSubPr>
                          <m:ctrlPr>
                            <a:rPr lang="en-US"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𝑥</m:t>
                          </m:r>
                        </m:e>
                        <m:sub>
                          <m:r>
                            <a:rPr lang="en-US" altLang="zh-CN" sz="2000" i="1">
                              <a:solidFill>
                                <a:srgbClr val="C00000"/>
                              </a:solidFill>
                              <a:latin typeface="Cambria Math" panose="02040503050406030204" pitchFamily="18" charset="0"/>
                            </a:rPr>
                            <m:t>𝑡</m:t>
                          </m:r>
                          <m:r>
                            <a:rPr lang="en-US" altLang="zh-CN" sz="2000" i="1">
                              <a:solidFill>
                                <a:srgbClr val="C00000"/>
                              </a:solidFill>
                              <a:latin typeface="Cambria Math" panose="02040503050406030204" pitchFamily="18" charset="0"/>
                            </a:rPr>
                            <m:t>−1</m:t>
                          </m:r>
                        </m:sub>
                      </m:sSub>
                      <m:r>
                        <a:rPr lang="en-US" altLang="zh-CN" sz="2000" i="1">
                          <a:solidFill>
                            <a:srgbClr val="C00000"/>
                          </a:solidFill>
                          <a:latin typeface="Cambria Math" panose="02040503050406030204" pitchFamily="18" charset="0"/>
                        </a:rPr>
                        <m:t>|</m:t>
                      </m:r>
                      <m:sSub>
                        <m:sSubPr>
                          <m:ctrlPr>
                            <a:rPr lang="en-US"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𝑥</m:t>
                          </m:r>
                        </m:e>
                        <m:sub>
                          <m:r>
                            <a:rPr lang="en-US" altLang="zh-CN" sz="2000" i="1">
                              <a:solidFill>
                                <a:srgbClr val="C00000"/>
                              </a:solidFill>
                              <a:latin typeface="Cambria Math" panose="02040503050406030204" pitchFamily="18" charset="0"/>
                            </a:rPr>
                            <m:t>𝑡</m:t>
                          </m:r>
                        </m:sub>
                      </m:sSub>
                      <m:r>
                        <a:rPr lang="en-US" altLang="zh-CN" sz="2000" i="1">
                          <a:solidFill>
                            <a:srgbClr val="C00000"/>
                          </a:solidFill>
                          <a:latin typeface="Cambria Math" panose="02040503050406030204" pitchFamily="18" charset="0"/>
                        </a:rPr>
                        <m:t>)</m:t>
                      </m:r>
                    </m:oMath>
                  </m:oMathPara>
                </a14:m>
                <a:endParaRPr lang="zh-CN" altLang="en-US" sz="2000" dirty="0">
                  <a:solidFill>
                    <a:srgbClr val="C00000"/>
                  </a:solidFill>
                </a:endParaRPr>
              </a:p>
            </p:txBody>
          </p:sp>
        </mc:Choice>
        <mc:Fallback xmlns="">
          <p:sp>
            <p:nvSpPr>
              <p:cNvPr id="51" name="文本框 50">
                <a:extLst>
                  <a:ext uri="{FF2B5EF4-FFF2-40B4-BE49-F238E27FC236}">
                    <a16:creationId xmlns:a16="http://schemas.microsoft.com/office/drawing/2014/main" id="{B915C814-BBD4-3BF6-5F27-6A8055581762}"/>
                  </a:ext>
                </a:extLst>
              </p:cNvPr>
              <p:cNvSpPr txBox="1">
                <a:spLocks noRot="1" noChangeAspect="1" noMove="1" noResize="1" noEditPoints="1" noAdjustHandles="1" noChangeArrowheads="1" noChangeShapeType="1" noTextEdit="1"/>
              </p:cNvSpPr>
              <p:nvPr/>
            </p:nvSpPr>
            <p:spPr>
              <a:xfrm>
                <a:off x="5487469" y="2599185"/>
                <a:ext cx="1217064" cy="307777"/>
              </a:xfrm>
              <a:prstGeom prst="rect">
                <a:avLst/>
              </a:prstGeom>
              <a:blipFill>
                <a:blip r:embed="rId15"/>
                <a:stretch>
                  <a:fillRect l="-4000" r="-6500" b="-35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4C7E9442-6343-E135-FA96-B6909D89B8A0}"/>
                  </a:ext>
                </a:extLst>
              </p:cNvPr>
              <p:cNvSpPr txBox="1"/>
              <p:nvPr/>
            </p:nvSpPr>
            <p:spPr>
              <a:xfrm>
                <a:off x="5425624" y="3813258"/>
                <a:ext cx="134075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rgbClr val="FFFFFF"/>
                              </a:solidFill>
                              <a:latin typeface="Cambria Math" panose="02040503050406030204" pitchFamily="18" charset="0"/>
                            </a:rPr>
                          </m:ctrlPr>
                        </m:sSubPr>
                        <m:e>
                          <m:r>
                            <a:rPr lang="en-US" altLang="zh-CN" sz="2000" i="1">
                              <a:solidFill>
                                <a:srgbClr val="FFFFFF"/>
                              </a:solidFill>
                              <a:latin typeface="Cambria Math" panose="02040503050406030204" pitchFamily="18" charset="0"/>
                            </a:rPr>
                            <m:t>𝑝</m:t>
                          </m:r>
                        </m:e>
                        <m:sub>
                          <m:r>
                            <a:rPr lang="zh-CN" altLang="en-US" sz="2000" i="1">
                              <a:solidFill>
                                <a:srgbClr val="FFFFFF"/>
                              </a:solidFill>
                              <a:latin typeface="Cambria Math" panose="02040503050406030204" pitchFamily="18" charset="0"/>
                            </a:rPr>
                            <m:t>𝜃</m:t>
                          </m:r>
                        </m:sub>
                      </m:sSub>
                      <m:r>
                        <a:rPr lang="en-US" altLang="zh-CN" sz="2000" i="1">
                          <a:solidFill>
                            <a:srgbClr val="FFFFFF"/>
                          </a:solidFill>
                          <a:latin typeface="Cambria Math" panose="02040503050406030204" pitchFamily="18" charset="0"/>
                        </a:rPr>
                        <m:t>(</m:t>
                      </m:r>
                      <m:sSub>
                        <m:sSubPr>
                          <m:ctrlPr>
                            <a:rPr lang="en-US" altLang="zh-CN" sz="2000" i="1">
                              <a:solidFill>
                                <a:srgbClr val="FFFFFF"/>
                              </a:solidFill>
                              <a:latin typeface="Cambria Math" panose="02040503050406030204" pitchFamily="18" charset="0"/>
                            </a:rPr>
                          </m:ctrlPr>
                        </m:sSubPr>
                        <m:e>
                          <m:r>
                            <a:rPr lang="en-US" altLang="zh-CN" sz="2000" i="1">
                              <a:solidFill>
                                <a:srgbClr val="FFFFFF"/>
                              </a:solidFill>
                              <a:latin typeface="Cambria Math" panose="02040503050406030204" pitchFamily="18" charset="0"/>
                            </a:rPr>
                            <m:t>𝑥</m:t>
                          </m:r>
                        </m:e>
                        <m:sub>
                          <m:r>
                            <a:rPr lang="en-US" altLang="zh-CN" sz="2000" i="1">
                              <a:solidFill>
                                <a:srgbClr val="FFFFFF"/>
                              </a:solidFill>
                              <a:latin typeface="Cambria Math" panose="02040503050406030204" pitchFamily="18" charset="0"/>
                            </a:rPr>
                            <m:t>𝑡</m:t>
                          </m:r>
                          <m:r>
                            <a:rPr lang="en-US" altLang="zh-CN" sz="2000" i="1">
                              <a:solidFill>
                                <a:srgbClr val="FFFFFF"/>
                              </a:solidFill>
                              <a:latin typeface="Cambria Math" panose="02040503050406030204" pitchFamily="18" charset="0"/>
                            </a:rPr>
                            <m:t>−1</m:t>
                          </m:r>
                        </m:sub>
                      </m:sSub>
                      <m:r>
                        <a:rPr lang="en-US" altLang="zh-CN" sz="2000" i="1">
                          <a:solidFill>
                            <a:srgbClr val="FFFFFF"/>
                          </a:solidFill>
                          <a:latin typeface="Cambria Math" panose="02040503050406030204" pitchFamily="18" charset="0"/>
                        </a:rPr>
                        <m:t>|</m:t>
                      </m:r>
                      <m:sSub>
                        <m:sSubPr>
                          <m:ctrlPr>
                            <a:rPr lang="en-US" altLang="zh-CN" sz="2000" i="1">
                              <a:solidFill>
                                <a:srgbClr val="FFFFFF"/>
                              </a:solidFill>
                              <a:latin typeface="Cambria Math" panose="02040503050406030204" pitchFamily="18" charset="0"/>
                            </a:rPr>
                          </m:ctrlPr>
                        </m:sSubPr>
                        <m:e>
                          <m:r>
                            <a:rPr lang="en-US" altLang="zh-CN" sz="2000" i="1">
                              <a:solidFill>
                                <a:srgbClr val="FFFFFF"/>
                              </a:solidFill>
                              <a:latin typeface="Cambria Math" panose="02040503050406030204" pitchFamily="18" charset="0"/>
                            </a:rPr>
                            <m:t>𝑥</m:t>
                          </m:r>
                        </m:e>
                        <m:sub>
                          <m:r>
                            <a:rPr lang="en-US" altLang="zh-CN" sz="2000" i="1">
                              <a:solidFill>
                                <a:srgbClr val="FFFFFF"/>
                              </a:solidFill>
                              <a:latin typeface="Cambria Math" panose="02040503050406030204" pitchFamily="18" charset="0"/>
                            </a:rPr>
                            <m:t>𝑡</m:t>
                          </m:r>
                        </m:sub>
                      </m:sSub>
                      <m:r>
                        <a:rPr lang="en-US" altLang="zh-CN" sz="2000" i="1">
                          <a:solidFill>
                            <a:srgbClr val="FFFFFF"/>
                          </a:solidFill>
                          <a:latin typeface="Cambria Math" panose="02040503050406030204" pitchFamily="18" charset="0"/>
                        </a:rPr>
                        <m:t>)</m:t>
                      </m:r>
                    </m:oMath>
                  </m:oMathPara>
                </a14:m>
                <a:endParaRPr lang="zh-CN" altLang="en-US" sz="2000" dirty="0">
                  <a:solidFill>
                    <a:srgbClr val="FFFFFF"/>
                  </a:solidFill>
                </a:endParaRPr>
              </a:p>
            </p:txBody>
          </p:sp>
        </mc:Choice>
        <mc:Fallback xmlns="">
          <p:sp>
            <p:nvSpPr>
              <p:cNvPr id="52" name="文本框 51">
                <a:extLst>
                  <a:ext uri="{FF2B5EF4-FFF2-40B4-BE49-F238E27FC236}">
                    <a16:creationId xmlns:a16="http://schemas.microsoft.com/office/drawing/2014/main" id="{4C7E9442-6343-E135-FA96-B6909D89B8A0}"/>
                  </a:ext>
                </a:extLst>
              </p:cNvPr>
              <p:cNvSpPr txBox="1">
                <a:spLocks noRot="1" noChangeAspect="1" noMove="1" noResize="1" noEditPoints="1" noAdjustHandles="1" noChangeArrowheads="1" noChangeShapeType="1" noTextEdit="1"/>
              </p:cNvSpPr>
              <p:nvPr/>
            </p:nvSpPr>
            <p:spPr>
              <a:xfrm>
                <a:off x="5425624" y="3813258"/>
                <a:ext cx="1340752" cy="307777"/>
              </a:xfrm>
              <a:prstGeom prst="rect">
                <a:avLst/>
              </a:prstGeom>
              <a:blipFill>
                <a:blip r:embed="rId16"/>
                <a:stretch>
                  <a:fillRect l="-3636" t="-2000" r="-5909" b="-3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0EC29DD0-3CCF-ACD6-1890-71302D5FCDEA}"/>
                  </a:ext>
                </a:extLst>
              </p:cNvPr>
              <p:cNvSpPr txBox="1"/>
              <p:nvPr/>
            </p:nvSpPr>
            <p:spPr>
              <a:xfrm>
                <a:off x="5123891" y="4553429"/>
                <a:ext cx="406855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smtClean="0">
                          <a:solidFill>
                            <a:srgbClr val="FFFFFF"/>
                          </a:solidFill>
                          <a:latin typeface="Cambria Math" panose="02040503050406030204" pitchFamily="18" charset="0"/>
                        </a:rPr>
                        <m:t>𝑞</m:t>
                      </m:r>
                      <m:d>
                        <m:dPr>
                          <m:ctrlPr>
                            <a:rPr lang="en-US" altLang="zh-CN" sz="2000" i="1">
                              <a:solidFill>
                                <a:srgbClr val="FFFFFF"/>
                              </a:solidFill>
                              <a:latin typeface="Cambria Math" panose="02040503050406030204" pitchFamily="18" charset="0"/>
                            </a:rPr>
                          </m:ctrlPr>
                        </m:dPr>
                        <m:e>
                          <m:sSub>
                            <m:sSubPr>
                              <m:ctrlPr>
                                <a:rPr lang="en-US" altLang="zh-CN" sz="2000" i="1">
                                  <a:solidFill>
                                    <a:srgbClr val="FFFFFF"/>
                                  </a:solidFill>
                                  <a:latin typeface="Cambria Math" panose="02040503050406030204" pitchFamily="18" charset="0"/>
                                </a:rPr>
                              </m:ctrlPr>
                            </m:sSubPr>
                            <m:e>
                              <m:r>
                                <a:rPr lang="en-US" altLang="zh-CN" sz="2000" i="1">
                                  <a:solidFill>
                                    <a:srgbClr val="FFFFFF"/>
                                  </a:solidFill>
                                  <a:latin typeface="Cambria Math" panose="02040503050406030204" pitchFamily="18" charset="0"/>
                                </a:rPr>
                                <m:t>𝑥</m:t>
                              </m:r>
                            </m:e>
                            <m:sub>
                              <m:r>
                                <a:rPr lang="en-US" altLang="zh-CN" sz="2000" i="1">
                                  <a:solidFill>
                                    <a:srgbClr val="FFFFFF"/>
                                  </a:solidFill>
                                  <a:latin typeface="Cambria Math" panose="02040503050406030204" pitchFamily="18" charset="0"/>
                                </a:rPr>
                                <m:t>𝑡</m:t>
                              </m:r>
                              <m:r>
                                <a:rPr lang="en-US" altLang="zh-CN" sz="2000" i="1">
                                  <a:solidFill>
                                    <a:srgbClr val="FFFFFF"/>
                                  </a:solidFill>
                                  <a:latin typeface="Cambria Math" panose="02040503050406030204" pitchFamily="18" charset="0"/>
                                </a:rPr>
                                <m:t>−1</m:t>
                              </m:r>
                            </m:sub>
                          </m:sSub>
                        </m:e>
                        <m:e>
                          <m:sSub>
                            <m:sSubPr>
                              <m:ctrlPr>
                                <a:rPr lang="en-US" altLang="zh-CN" sz="2000" i="1">
                                  <a:solidFill>
                                    <a:srgbClr val="FFFFFF"/>
                                  </a:solidFill>
                                  <a:latin typeface="Cambria Math" panose="02040503050406030204" pitchFamily="18" charset="0"/>
                                </a:rPr>
                              </m:ctrlPr>
                            </m:sSubPr>
                            <m:e>
                              <m:r>
                                <a:rPr lang="en-US" altLang="zh-CN" sz="2000" i="1">
                                  <a:solidFill>
                                    <a:srgbClr val="FFFFFF"/>
                                  </a:solidFill>
                                  <a:latin typeface="Cambria Math" panose="02040503050406030204" pitchFamily="18" charset="0"/>
                                </a:rPr>
                                <m:t>𝑥</m:t>
                              </m:r>
                            </m:e>
                            <m:sub>
                              <m:r>
                                <a:rPr lang="en-US" altLang="zh-CN" sz="2000" i="1">
                                  <a:solidFill>
                                    <a:srgbClr val="FFFFFF"/>
                                  </a:solidFill>
                                  <a:latin typeface="Cambria Math" panose="02040503050406030204" pitchFamily="18" charset="0"/>
                                </a:rPr>
                                <m:t>𝑡</m:t>
                              </m:r>
                            </m:sub>
                          </m:sSub>
                        </m:e>
                      </m:d>
                      <m:r>
                        <a:rPr lang="en-US" altLang="zh-CN" sz="2000" i="1">
                          <a:solidFill>
                            <a:srgbClr val="FFFFFF"/>
                          </a:solidFill>
                          <a:latin typeface="Cambria Math" panose="02040503050406030204" pitchFamily="18" charset="0"/>
                        </a:rPr>
                        <m:t>=</m:t>
                      </m:r>
                      <m:r>
                        <a:rPr lang="zh-CN" altLang="en-US" sz="2000" i="1">
                          <a:solidFill>
                            <a:srgbClr val="FFFFFF"/>
                          </a:solidFill>
                          <a:latin typeface="Cambria Math" panose="02040503050406030204" pitchFamily="18" charset="0"/>
                        </a:rPr>
                        <m:t>𝒩</m:t>
                      </m:r>
                      <m:r>
                        <a:rPr lang="en-US" altLang="zh-CN" sz="2000" i="1">
                          <a:solidFill>
                            <a:srgbClr val="FFFFFF"/>
                          </a:solidFill>
                          <a:latin typeface="Cambria Math" panose="02040503050406030204" pitchFamily="18" charset="0"/>
                        </a:rPr>
                        <m:t>(</m:t>
                      </m:r>
                      <m:sSub>
                        <m:sSubPr>
                          <m:ctrlPr>
                            <a:rPr lang="en-US" altLang="zh-CN" sz="2000" i="1">
                              <a:solidFill>
                                <a:srgbClr val="FFFFFF"/>
                              </a:solidFill>
                              <a:latin typeface="Cambria Math" panose="02040503050406030204" pitchFamily="18" charset="0"/>
                            </a:rPr>
                          </m:ctrlPr>
                        </m:sSubPr>
                        <m:e>
                          <m:r>
                            <a:rPr lang="en-US" altLang="zh-CN" sz="2000" i="1">
                              <a:solidFill>
                                <a:srgbClr val="FFFFFF"/>
                              </a:solidFill>
                              <a:latin typeface="Cambria Math" panose="02040503050406030204" pitchFamily="18" charset="0"/>
                            </a:rPr>
                            <m:t>𝑥</m:t>
                          </m:r>
                        </m:e>
                        <m:sub>
                          <m:r>
                            <a:rPr lang="en-US" altLang="zh-CN" sz="2000" i="1">
                              <a:solidFill>
                                <a:srgbClr val="FFFFFF"/>
                              </a:solidFill>
                              <a:latin typeface="Cambria Math" panose="02040503050406030204" pitchFamily="18" charset="0"/>
                            </a:rPr>
                            <m:t>𝑡</m:t>
                          </m:r>
                          <m:r>
                            <a:rPr lang="en-US" altLang="zh-CN" sz="2000" i="1">
                              <a:solidFill>
                                <a:srgbClr val="FFFFFF"/>
                              </a:solidFill>
                              <a:latin typeface="Cambria Math" panose="02040503050406030204" pitchFamily="18" charset="0"/>
                            </a:rPr>
                            <m:t>−1</m:t>
                          </m:r>
                        </m:sub>
                      </m:sSub>
                      <m:r>
                        <a:rPr lang="en-US" altLang="zh-CN" sz="2000" i="1">
                          <a:solidFill>
                            <a:srgbClr val="FFFFFF"/>
                          </a:solidFill>
                          <a:latin typeface="Cambria Math" panose="02040503050406030204" pitchFamily="18" charset="0"/>
                        </a:rPr>
                        <m:t>;</m:t>
                      </m:r>
                      <m:sSub>
                        <m:sSubPr>
                          <m:ctrlPr>
                            <a:rPr lang="en-US" altLang="zh-CN" sz="2000" i="1">
                              <a:solidFill>
                                <a:srgbClr val="FFFFFF"/>
                              </a:solidFill>
                              <a:latin typeface="Cambria Math" panose="02040503050406030204" pitchFamily="18" charset="0"/>
                            </a:rPr>
                          </m:ctrlPr>
                        </m:sSubPr>
                        <m:e>
                          <m:r>
                            <a:rPr lang="zh-CN" altLang="en-US" sz="2000" i="1">
                              <a:solidFill>
                                <a:srgbClr val="FFFFFF"/>
                              </a:solidFill>
                              <a:latin typeface="Cambria Math" panose="02040503050406030204" pitchFamily="18" charset="0"/>
                            </a:rPr>
                            <m:t>𝜇</m:t>
                          </m:r>
                        </m:e>
                        <m:sub>
                          <m:r>
                            <a:rPr lang="en-US" altLang="zh-CN" sz="2000" i="1">
                              <a:solidFill>
                                <a:srgbClr val="FFFFFF"/>
                              </a:solidFill>
                              <a:latin typeface="Cambria Math" panose="02040503050406030204" pitchFamily="18" charset="0"/>
                            </a:rPr>
                            <m:t>𝑡</m:t>
                          </m:r>
                        </m:sub>
                      </m:sSub>
                      <m:d>
                        <m:dPr>
                          <m:ctrlPr>
                            <a:rPr lang="en-US" altLang="zh-CN" sz="2000" i="1">
                              <a:solidFill>
                                <a:srgbClr val="FFFFFF"/>
                              </a:solidFill>
                              <a:latin typeface="Cambria Math" panose="02040503050406030204" pitchFamily="18" charset="0"/>
                            </a:rPr>
                          </m:ctrlPr>
                        </m:dPr>
                        <m:e>
                          <m:sSub>
                            <m:sSubPr>
                              <m:ctrlPr>
                                <a:rPr lang="en-US" altLang="zh-CN" sz="2000" i="1">
                                  <a:solidFill>
                                    <a:srgbClr val="FFFFFF"/>
                                  </a:solidFill>
                                  <a:latin typeface="Cambria Math" panose="02040503050406030204" pitchFamily="18" charset="0"/>
                                </a:rPr>
                              </m:ctrlPr>
                            </m:sSubPr>
                            <m:e>
                              <m:r>
                                <a:rPr lang="en-US" altLang="zh-CN" sz="2000" i="1">
                                  <a:solidFill>
                                    <a:srgbClr val="FFFFFF"/>
                                  </a:solidFill>
                                  <a:latin typeface="Cambria Math" panose="02040503050406030204" pitchFamily="18" charset="0"/>
                                </a:rPr>
                                <m:t>𝑥</m:t>
                              </m:r>
                            </m:e>
                            <m:sub>
                              <m:r>
                                <a:rPr lang="en-US" altLang="zh-CN" sz="2000" i="1">
                                  <a:solidFill>
                                    <a:srgbClr val="FFFFFF"/>
                                  </a:solidFill>
                                  <a:latin typeface="Cambria Math" panose="02040503050406030204" pitchFamily="18" charset="0"/>
                                </a:rPr>
                                <m:t>𝑡</m:t>
                              </m:r>
                            </m:sub>
                          </m:sSub>
                        </m:e>
                      </m:d>
                      <m:r>
                        <a:rPr lang="en-US" altLang="zh-CN" sz="2000" i="1">
                          <a:solidFill>
                            <a:srgbClr val="FFFFFF"/>
                          </a:solidFill>
                          <a:latin typeface="Cambria Math" panose="02040503050406030204" pitchFamily="18" charset="0"/>
                        </a:rPr>
                        <m:t>,</m:t>
                      </m:r>
                      <m:sSub>
                        <m:sSubPr>
                          <m:ctrlPr>
                            <a:rPr lang="en-US" altLang="zh-CN" sz="2000" i="1">
                              <a:solidFill>
                                <a:srgbClr val="FFFFFF"/>
                              </a:solidFill>
                              <a:latin typeface="Cambria Math" panose="02040503050406030204" pitchFamily="18" charset="0"/>
                            </a:rPr>
                          </m:ctrlPr>
                        </m:sSubPr>
                        <m:e>
                          <m:r>
                            <m:rPr>
                              <m:sty m:val="p"/>
                            </m:rPr>
                            <a:rPr lang="en-US" altLang="zh-CN" sz="2000" i="1">
                              <a:solidFill>
                                <a:srgbClr val="FFFFFF"/>
                              </a:solidFill>
                              <a:latin typeface="Cambria Math" panose="02040503050406030204" pitchFamily="18" charset="0"/>
                            </a:rPr>
                            <m:t>Σ</m:t>
                          </m:r>
                        </m:e>
                        <m:sub>
                          <m:r>
                            <a:rPr lang="en-US" altLang="zh-CN" sz="2000" i="1">
                              <a:solidFill>
                                <a:srgbClr val="FFFFFF"/>
                              </a:solidFill>
                              <a:latin typeface="Cambria Math" panose="02040503050406030204" pitchFamily="18" charset="0"/>
                            </a:rPr>
                            <m:t>𝑡</m:t>
                          </m:r>
                        </m:sub>
                      </m:sSub>
                      <m:r>
                        <a:rPr lang="en-US" altLang="zh-CN" sz="2000" i="1">
                          <a:solidFill>
                            <a:srgbClr val="FFFFFF"/>
                          </a:solidFill>
                          <a:latin typeface="Cambria Math" panose="02040503050406030204" pitchFamily="18" charset="0"/>
                        </a:rPr>
                        <m:t>(</m:t>
                      </m:r>
                      <m:sSub>
                        <m:sSubPr>
                          <m:ctrlPr>
                            <a:rPr lang="en-US" altLang="zh-CN" sz="2000" i="1">
                              <a:solidFill>
                                <a:srgbClr val="FFFFFF"/>
                              </a:solidFill>
                              <a:latin typeface="Cambria Math" panose="02040503050406030204" pitchFamily="18" charset="0"/>
                            </a:rPr>
                          </m:ctrlPr>
                        </m:sSubPr>
                        <m:e>
                          <m:r>
                            <a:rPr lang="en-US" altLang="zh-CN" sz="2000" i="1">
                              <a:solidFill>
                                <a:srgbClr val="FFFFFF"/>
                              </a:solidFill>
                              <a:latin typeface="Cambria Math" panose="02040503050406030204" pitchFamily="18" charset="0"/>
                            </a:rPr>
                            <m:t>𝑥</m:t>
                          </m:r>
                        </m:e>
                        <m:sub>
                          <m:r>
                            <a:rPr lang="en-US" altLang="zh-CN" sz="2000" i="1">
                              <a:solidFill>
                                <a:srgbClr val="FFFFFF"/>
                              </a:solidFill>
                              <a:latin typeface="Cambria Math" panose="02040503050406030204" pitchFamily="18" charset="0"/>
                            </a:rPr>
                            <m:t>𝑡</m:t>
                          </m:r>
                        </m:sub>
                      </m:sSub>
                      <m:r>
                        <a:rPr lang="en-US" altLang="zh-CN" sz="2000" i="1">
                          <a:solidFill>
                            <a:srgbClr val="FFFFFF"/>
                          </a:solidFill>
                          <a:latin typeface="Cambria Math" panose="02040503050406030204" pitchFamily="18" charset="0"/>
                        </a:rPr>
                        <m:t>))</m:t>
                      </m:r>
                    </m:oMath>
                  </m:oMathPara>
                </a14:m>
                <a:endParaRPr lang="zh-CN" altLang="en-US" sz="2000" dirty="0">
                  <a:solidFill>
                    <a:srgbClr val="FFFFFF"/>
                  </a:solidFill>
                </a:endParaRPr>
              </a:p>
            </p:txBody>
          </p:sp>
        </mc:Choice>
        <mc:Fallback xmlns="">
          <p:sp>
            <p:nvSpPr>
              <p:cNvPr id="58" name="文本框 57">
                <a:extLst>
                  <a:ext uri="{FF2B5EF4-FFF2-40B4-BE49-F238E27FC236}">
                    <a16:creationId xmlns:a16="http://schemas.microsoft.com/office/drawing/2014/main" id="{0EC29DD0-3CCF-ACD6-1890-71302D5FCDEA}"/>
                  </a:ext>
                </a:extLst>
              </p:cNvPr>
              <p:cNvSpPr txBox="1">
                <a:spLocks noRot="1" noChangeAspect="1" noMove="1" noResize="1" noEditPoints="1" noAdjustHandles="1" noChangeArrowheads="1" noChangeShapeType="1" noTextEdit="1"/>
              </p:cNvSpPr>
              <p:nvPr/>
            </p:nvSpPr>
            <p:spPr>
              <a:xfrm>
                <a:off x="5123891" y="4553429"/>
                <a:ext cx="4068550" cy="307777"/>
              </a:xfrm>
              <a:prstGeom prst="rect">
                <a:avLst/>
              </a:prstGeom>
              <a:blipFill>
                <a:blip r:embed="rId17"/>
                <a:stretch>
                  <a:fillRect l="-900" r="-1649" b="-3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8E28D5F9-F49C-D65A-EB39-EE8F259EEB8C}"/>
                  </a:ext>
                </a:extLst>
              </p:cNvPr>
              <p:cNvSpPr txBox="1"/>
              <p:nvPr/>
            </p:nvSpPr>
            <p:spPr>
              <a:xfrm>
                <a:off x="5017458" y="5377821"/>
                <a:ext cx="46528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rgbClr val="FFFFFF"/>
                              </a:solidFill>
                              <a:latin typeface="Cambria Math" panose="02040503050406030204" pitchFamily="18" charset="0"/>
                            </a:rPr>
                          </m:ctrlPr>
                        </m:sSubPr>
                        <m:e>
                          <m:r>
                            <a:rPr lang="en-US" altLang="zh-CN" sz="2000" i="1">
                              <a:solidFill>
                                <a:srgbClr val="FFFFFF"/>
                              </a:solidFill>
                              <a:latin typeface="Cambria Math" panose="02040503050406030204" pitchFamily="18" charset="0"/>
                            </a:rPr>
                            <m:t>𝑝</m:t>
                          </m:r>
                        </m:e>
                        <m:sub>
                          <m:r>
                            <a:rPr lang="zh-CN" altLang="en-US" sz="2000" i="1">
                              <a:solidFill>
                                <a:srgbClr val="FFFFFF"/>
                              </a:solidFill>
                              <a:latin typeface="Cambria Math" panose="02040503050406030204" pitchFamily="18" charset="0"/>
                            </a:rPr>
                            <m:t>𝜃</m:t>
                          </m:r>
                        </m:sub>
                      </m:sSub>
                      <m:d>
                        <m:dPr>
                          <m:ctrlPr>
                            <a:rPr lang="en-US" altLang="zh-CN" sz="2000" i="1">
                              <a:solidFill>
                                <a:srgbClr val="FFFFFF"/>
                              </a:solidFill>
                              <a:latin typeface="Cambria Math" panose="02040503050406030204" pitchFamily="18" charset="0"/>
                            </a:rPr>
                          </m:ctrlPr>
                        </m:dPr>
                        <m:e>
                          <m:sSub>
                            <m:sSubPr>
                              <m:ctrlPr>
                                <a:rPr lang="en-US" altLang="zh-CN" sz="2000" i="1">
                                  <a:solidFill>
                                    <a:srgbClr val="FFFFFF"/>
                                  </a:solidFill>
                                  <a:latin typeface="Cambria Math" panose="02040503050406030204" pitchFamily="18" charset="0"/>
                                </a:rPr>
                              </m:ctrlPr>
                            </m:sSubPr>
                            <m:e>
                              <m:r>
                                <a:rPr lang="en-US" altLang="zh-CN" sz="2000" i="1">
                                  <a:solidFill>
                                    <a:srgbClr val="FFFFFF"/>
                                  </a:solidFill>
                                  <a:latin typeface="Cambria Math" panose="02040503050406030204" pitchFamily="18" charset="0"/>
                                </a:rPr>
                                <m:t>𝑥</m:t>
                              </m:r>
                            </m:e>
                            <m:sub>
                              <m:r>
                                <a:rPr lang="en-US" altLang="zh-CN" sz="2000" i="1">
                                  <a:solidFill>
                                    <a:srgbClr val="FFFFFF"/>
                                  </a:solidFill>
                                  <a:latin typeface="Cambria Math" panose="02040503050406030204" pitchFamily="18" charset="0"/>
                                </a:rPr>
                                <m:t>𝑡</m:t>
                              </m:r>
                              <m:r>
                                <a:rPr lang="en-US" altLang="zh-CN" sz="2000" i="1">
                                  <a:solidFill>
                                    <a:srgbClr val="FFFFFF"/>
                                  </a:solidFill>
                                  <a:latin typeface="Cambria Math" panose="02040503050406030204" pitchFamily="18" charset="0"/>
                                </a:rPr>
                                <m:t>−1</m:t>
                              </m:r>
                            </m:sub>
                          </m:sSub>
                        </m:e>
                        <m:e>
                          <m:sSub>
                            <m:sSubPr>
                              <m:ctrlPr>
                                <a:rPr lang="en-US" altLang="zh-CN" sz="2000" i="1">
                                  <a:solidFill>
                                    <a:srgbClr val="FFFFFF"/>
                                  </a:solidFill>
                                  <a:latin typeface="Cambria Math" panose="02040503050406030204" pitchFamily="18" charset="0"/>
                                </a:rPr>
                              </m:ctrlPr>
                            </m:sSubPr>
                            <m:e>
                              <m:r>
                                <a:rPr lang="en-US" altLang="zh-CN" sz="2000" i="1">
                                  <a:solidFill>
                                    <a:srgbClr val="FFFFFF"/>
                                  </a:solidFill>
                                  <a:latin typeface="Cambria Math" panose="02040503050406030204" pitchFamily="18" charset="0"/>
                                </a:rPr>
                                <m:t>𝑥</m:t>
                              </m:r>
                            </m:e>
                            <m:sub>
                              <m:r>
                                <a:rPr lang="en-US" altLang="zh-CN" sz="2000" i="1">
                                  <a:solidFill>
                                    <a:srgbClr val="FFFFFF"/>
                                  </a:solidFill>
                                  <a:latin typeface="Cambria Math" panose="02040503050406030204" pitchFamily="18" charset="0"/>
                                </a:rPr>
                                <m:t>𝑡</m:t>
                              </m:r>
                            </m:sub>
                          </m:sSub>
                        </m:e>
                      </m:d>
                      <m:r>
                        <a:rPr lang="en-US" altLang="zh-CN" sz="2000" i="1">
                          <a:solidFill>
                            <a:srgbClr val="FFFFFF"/>
                          </a:solidFill>
                          <a:latin typeface="Cambria Math" panose="02040503050406030204" pitchFamily="18" charset="0"/>
                        </a:rPr>
                        <m:t>=</m:t>
                      </m:r>
                      <m:r>
                        <a:rPr lang="zh-CN" altLang="en-US" sz="2000" i="1">
                          <a:solidFill>
                            <a:srgbClr val="FFFFFF"/>
                          </a:solidFill>
                          <a:latin typeface="Cambria Math" panose="02040503050406030204" pitchFamily="18" charset="0"/>
                        </a:rPr>
                        <m:t>𝒩</m:t>
                      </m:r>
                      <m:r>
                        <a:rPr lang="en-US" altLang="zh-CN" sz="2000" i="1">
                          <a:solidFill>
                            <a:srgbClr val="FFFFFF"/>
                          </a:solidFill>
                          <a:latin typeface="Cambria Math" panose="02040503050406030204" pitchFamily="18" charset="0"/>
                        </a:rPr>
                        <m:t>(</m:t>
                      </m:r>
                      <m:sSub>
                        <m:sSubPr>
                          <m:ctrlPr>
                            <a:rPr lang="en-US" altLang="zh-CN" sz="2000" i="1">
                              <a:solidFill>
                                <a:srgbClr val="FFFFFF"/>
                              </a:solidFill>
                              <a:latin typeface="Cambria Math" panose="02040503050406030204" pitchFamily="18" charset="0"/>
                            </a:rPr>
                          </m:ctrlPr>
                        </m:sSubPr>
                        <m:e>
                          <m:r>
                            <a:rPr lang="en-US" altLang="zh-CN" sz="2000" i="1">
                              <a:solidFill>
                                <a:srgbClr val="FFFFFF"/>
                              </a:solidFill>
                              <a:latin typeface="Cambria Math" panose="02040503050406030204" pitchFamily="18" charset="0"/>
                            </a:rPr>
                            <m:t>𝑥</m:t>
                          </m:r>
                        </m:e>
                        <m:sub>
                          <m:r>
                            <a:rPr lang="en-US" altLang="zh-CN" sz="2000" i="1">
                              <a:solidFill>
                                <a:srgbClr val="FFFFFF"/>
                              </a:solidFill>
                              <a:latin typeface="Cambria Math" panose="02040503050406030204" pitchFamily="18" charset="0"/>
                            </a:rPr>
                            <m:t>𝑡</m:t>
                          </m:r>
                          <m:r>
                            <a:rPr lang="en-US" altLang="zh-CN" sz="2000" i="1">
                              <a:solidFill>
                                <a:srgbClr val="FFFFFF"/>
                              </a:solidFill>
                              <a:latin typeface="Cambria Math" panose="02040503050406030204" pitchFamily="18" charset="0"/>
                            </a:rPr>
                            <m:t>−1</m:t>
                          </m:r>
                        </m:sub>
                      </m:sSub>
                      <m:r>
                        <a:rPr lang="en-US" altLang="zh-CN" sz="2000" i="1">
                          <a:solidFill>
                            <a:srgbClr val="FFFFFF"/>
                          </a:solidFill>
                          <a:latin typeface="Cambria Math" panose="02040503050406030204" pitchFamily="18" charset="0"/>
                        </a:rPr>
                        <m:t>;</m:t>
                      </m:r>
                      <m:sSub>
                        <m:sSubPr>
                          <m:ctrlPr>
                            <a:rPr lang="en-US" altLang="zh-CN" sz="2000" i="1">
                              <a:solidFill>
                                <a:srgbClr val="FFFFFF"/>
                              </a:solidFill>
                              <a:latin typeface="Cambria Math" panose="02040503050406030204" pitchFamily="18" charset="0"/>
                            </a:rPr>
                          </m:ctrlPr>
                        </m:sSubPr>
                        <m:e>
                          <m:r>
                            <a:rPr lang="zh-CN" altLang="en-US" sz="2000" i="1">
                              <a:solidFill>
                                <a:srgbClr val="FFFFFF"/>
                              </a:solidFill>
                              <a:latin typeface="Cambria Math" panose="02040503050406030204" pitchFamily="18" charset="0"/>
                            </a:rPr>
                            <m:t>𝜇</m:t>
                          </m:r>
                        </m:e>
                        <m:sub>
                          <m:r>
                            <a:rPr lang="zh-CN" altLang="en-US" sz="2000" i="1">
                              <a:solidFill>
                                <a:srgbClr val="FFFFFF"/>
                              </a:solidFill>
                              <a:latin typeface="Cambria Math" panose="02040503050406030204" pitchFamily="18" charset="0"/>
                            </a:rPr>
                            <m:t>𝜃</m:t>
                          </m:r>
                        </m:sub>
                      </m:sSub>
                      <m:d>
                        <m:dPr>
                          <m:ctrlPr>
                            <a:rPr lang="en-US" altLang="zh-CN" sz="2000" i="1">
                              <a:solidFill>
                                <a:srgbClr val="FFFFFF"/>
                              </a:solidFill>
                              <a:latin typeface="Cambria Math" panose="02040503050406030204" pitchFamily="18" charset="0"/>
                            </a:rPr>
                          </m:ctrlPr>
                        </m:dPr>
                        <m:e>
                          <m:sSub>
                            <m:sSubPr>
                              <m:ctrlPr>
                                <a:rPr lang="en-US" altLang="zh-CN" sz="2000" i="1">
                                  <a:solidFill>
                                    <a:srgbClr val="FFFFFF"/>
                                  </a:solidFill>
                                  <a:latin typeface="Cambria Math" panose="02040503050406030204" pitchFamily="18" charset="0"/>
                                </a:rPr>
                              </m:ctrlPr>
                            </m:sSubPr>
                            <m:e>
                              <m:r>
                                <a:rPr lang="en-US" altLang="zh-CN" sz="2000" i="1">
                                  <a:solidFill>
                                    <a:srgbClr val="FFFFFF"/>
                                  </a:solidFill>
                                  <a:latin typeface="Cambria Math" panose="02040503050406030204" pitchFamily="18" charset="0"/>
                                </a:rPr>
                                <m:t>𝑥</m:t>
                              </m:r>
                            </m:e>
                            <m:sub>
                              <m:r>
                                <a:rPr lang="en-US" altLang="zh-CN" sz="2000" i="1">
                                  <a:solidFill>
                                    <a:srgbClr val="FFFFFF"/>
                                  </a:solidFill>
                                  <a:latin typeface="Cambria Math" panose="02040503050406030204" pitchFamily="18" charset="0"/>
                                </a:rPr>
                                <m:t>𝑡</m:t>
                              </m:r>
                            </m:sub>
                          </m:sSub>
                          <m:r>
                            <a:rPr lang="en-US" altLang="zh-CN" sz="2000" i="1">
                              <a:solidFill>
                                <a:srgbClr val="FFFFFF"/>
                              </a:solidFill>
                              <a:latin typeface="Cambria Math" panose="02040503050406030204" pitchFamily="18" charset="0"/>
                            </a:rPr>
                            <m:t>,</m:t>
                          </m:r>
                          <m:r>
                            <a:rPr lang="en-US" altLang="zh-CN" sz="2000" i="1">
                              <a:solidFill>
                                <a:srgbClr val="FFFFFF"/>
                              </a:solidFill>
                              <a:latin typeface="Cambria Math" panose="02040503050406030204" pitchFamily="18" charset="0"/>
                            </a:rPr>
                            <m:t>𝑡</m:t>
                          </m:r>
                        </m:e>
                      </m:d>
                      <m:r>
                        <a:rPr lang="en-US" altLang="zh-CN" sz="2000" i="1">
                          <a:solidFill>
                            <a:srgbClr val="FFFFFF"/>
                          </a:solidFill>
                          <a:latin typeface="Cambria Math" panose="02040503050406030204" pitchFamily="18" charset="0"/>
                        </a:rPr>
                        <m:t>,</m:t>
                      </m:r>
                      <m:sSub>
                        <m:sSubPr>
                          <m:ctrlPr>
                            <a:rPr lang="en-US" altLang="zh-CN" sz="2000" i="1">
                              <a:solidFill>
                                <a:srgbClr val="FFFFFF"/>
                              </a:solidFill>
                              <a:latin typeface="Cambria Math" panose="02040503050406030204" pitchFamily="18" charset="0"/>
                            </a:rPr>
                          </m:ctrlPr>
                        </m:sSubPr>
                        <m:e>
                          <m:r>
                            <m:rPr>
                              <m:sty m:val="p"/>
                            </m:rPr>
                            <a:rPr lang="en-US" altLang="zh-CN" sz="2000" i="1">
                              <a:solidFill>
                                <a:srgbClr val="FFFFFF"/>
                              </a:solidFill>
                              <a:latin typeface="Cambria Math" panose="02040503050406030204" pitchFamily="18" charset="0"/>
                            </a:rPr>
                            <m:t>Σ</m:t>
                          </m:r>
                        </m:e>
                        <m:sub>
                          <m:r>
                            <a:rPr lang="zh-CN" altLang="en-US" sz="2000" i="1">
                              <a:solidFill>
                                <a:srgbClr val="FFFFFF"/>
                              </a:solidFill>
                              <a:latin typeface="Cambria Math" panose="02040503050406030204" pitchFamily="18" charset="0"/>
                            </a:rPr>
                            <m:t>𝜃</m:t>
                          </m:r>
                        </m:sub>
                      </m:sSub>
                      <m:d>
                        <m:dPr>
                          <m:ctrlPr>
                            <a:rPr lang="en-US" altLang="zh-CN" sz="2000" i="1">
                              <a:solidFill>
                                <a:srgbClr val="FFFFFF"/>
                              </a:solidFill>
                              <a:latin typeface="Cambria Math" panose="02040503050406030204" pitchFamily="18" charset="0"/>
                            </a:rPr>
                          </m:ctrlPr>
                        </m:dPr>
                        <m:e>
                          <m:r>
                            <a:rPr lang="en-US" altLang="zh-CN" sz="2000" i="1">
                              <a:solidFill>
                                <a:srgbClr val="FFFFFF"/>
                              </a:solidFill>
                              <a:latin typeface="Cambria Math" panose="02040503050406030204" pitchFamily="18" charset="0"/>
                            </a:rPr>
                            <m:t>𝑥</m:t>
                          </m:r>
                          <m:r>
                            <a:rPr lang="en-US" altLang="zh-CN" sz="2000" i="1" baseline="-25000">
                              <a:solidFill>
                                <a:srgbClr val="FFFFFF"/>
                              </a:solidFill>
                              <a:latin typeface="Cambria Math" panose="02040503050406030204" pitchFamily="18" charset="0"/>
                            </a:rPr>
                            <m:t>𝑡</m:t>
                          </m:r>
                          <m:r>
                            <a:rPr lang="en-US" altLang="zh-CN" sz="2000" i="1">
                              <a:solidFill>
                                <a:srgbClr val="FFFFFF"/>
                              </a:solidFill>
                              <a:latin typeface="Cambria Math" panose="02040503050406030204" pitchFamily="18" charset="0"/>
                            </a:rPr>
                            <m:t>,</m:t>
                          </m:r>
                          <m:r>
                            <a:rPr lang="en-US" altLang="zh-CN" sz="2000" i="1">
                              <a:solidFill>
                                <a:srgbClr val="FFFFFF"/>
                              </a:solidFill>
                              <a:latin typeface="Cambria Math" panose="02040503050406030204" pitchFamily="18" charset="0"/>
                            </a:rPr>
                            <m:t>𝑡</m:t>
                          </m:r>
                        </m:e>
                      </m:d>
                      <m:r>
                        <a:rPr lang="en-US" altLang="zh-CN" sz="2000" i="1">
                          <a:solidFill>
                            <a:srgbClr val="FFFFFF"/>
                          </a:solidFill>
                          <a:latin typeface="Cambria Math" panose="02040503050406030204" pitchFamily="18" charset="0"/>
                        </a:rPr>
                        <m:t>)</m:t>
                      </m:r>
                    </m:oMath>
                  </m:oMathPara>
                </a14:m>
                <a:endParaRPr lang="zh-CN" altLang="en-US" sz="1872" dirty="0">
                  <a:solidFill>
                    <a:srgbClr val="FFFFFF"/>
                  </a:solidFill>
                </a:endParaRPr>
              </a:p>
            </p:txBody>
          </p:sp>
        </mc:Choice>
        <mc:Fallback xmlns="">
          <p:sp>
            <p:nvSpPr>
              <p:cNvPr id="59" name="文本框 58">
                <a:extLst>
                  <a:ext uri="{FF2B5EF4-FFF2-40B4-BE49-F238E27FC236}">
                    <a16:creationId xmlns:a16="http://schemas.microsoft.com/office/drawing/2014/main" id="{8E28D5F9-F49C-D65A-EB39-EE8F259EEB8C}"/>
                  </a:ext>
                </a:extLst>
              </p:cNvPr>
              <p:cNvSpPr txBox="1">
                <a:spLocks noRot="1" noChangeAspect="1" noMove="1" noResize="1" noEditPoints="1" noAdjustHandles="1" noChangeArrowheads="1" noChangeShapeType="1" noTextEdit="1"/>
              </p:cNvSpPr>
              <p:nvPr/>
            </p:nvSpPr>
            <p:spPr>
              <a:xfrm>
                <a:off x="5017458" y="5377821"/>
                <a:ext cx="4652876" cy="307777"/>
              </a:xfrm>
              <a:prstGeom prst="rect">
                <a:avLst/>
              </a:prstGeom>
              <a:blipFill>
                <a:blip r:embed="rId18"/>
                <a:stretch>
                  <a:fillRect l="-786" r="-1442" b="-35294"/>
                </a:stretch>
              </a:blipFill>
            </p:spPr>
            <p:txBody>
              <a:bodyPr/>
              <a:lstStyle/>
              <a:p>
                <a:r>
                  <a:rPr lang="zh-CN" altLang="en-US">
                    <a:noFill/>
                  </a:rPr>
                  <a:t> </a:t>
                </a:r>
              </a:p>
            </p:txBody>
          </p:sp>
        </mc:Fallback>
      </mc:AlternateContent>
      <p:sp>
        <p:nvSpPr>
          <p:cNvPr id="60" name="文本框 59">
            <a:extLst>
              <a:ext uri="{FF2B5EF4-FFF2-40B4-BE49-F238E27FC236}">
                <a16:creationId xmlns:a16="http://schemas.microsoft.com/office/drawing/2014/main" id="{BB0DB759-7593-CD84-D95C-36466F98F630}"/>
              </a:ext>
            </a:extLst>
          </p:cNvPr>
          <p:cNvSpPr txBox="1"/>
          <p:nvPr/>
        </p:nvSpPr>
        <p:spPr>
          <a:xfrm>
            <a:off x="1698499" y="5370791"/>
            <a:ext cx="3128772" cy="369332"/>
          </a:xfrm>
          <a:prstGeom prst="rect">
            <a:avLst/>
          </a:prstGeom>
          <a:noFill/>
        </p:spPr>
        <p:txBody>
          <a:bodyPr wrap="square">
            <a:spAutoFit/>
          </a:bodyPr>
          <a:lstStyle/>
          <a:p>
            <a:pPr marR="5080" algn="r"/>
            <a:r>
              <a:rPr lang="en-US" altLang="zh-CN" sz="1800" b="1" dirty="0">
                <a:solidFill>
                  <a:srgbClr val="FFFFFF"/>
                </a:solidFill>
                <a:latin typeface="Yu Gothic UI"/>
                <a:cs typeface="Yu Gothic UI"/>
              </a:rPr>
              <a:t>Approximated</a:t>
            </a:r>
            <a:r>
              <a:rPr lang="en-US" altLang="zh-CN" sz="1800" b="1" spc="-111" dirty="0">
                <a:solidFill>
                  <a:srgbClr val="FFFFFF"/>
                </a:solidFill>
                <a:latin typeface="Yu Gothic UI"/>
                <a:cs typeface="Yu Gothic UI"/>
              </a:rPr>
              <a:t> </a:t>
            </a:r>
            <a:r>
              <a:rPr lang="en-US" altLang="zh-CN" sz="1800" b="1" spc="-11" dirty="0">
                <a:solidFill>
                  <a:srgbClr val="FFFFFF"/>
                </a:solidFill>
                <a:latin typeface="Yu Gothic UI"/>
                <a:cs typeface="Yu Gothic UI"/>
              </a:rPr>
              <a:t>Distribution</a:t>
            </a:r>
            <a:endParaRPr lang="en-US" altLang="zh-CN" sz="1800" dirty="0">
              <a:solidFill>
                <a:srgbClr val="FFFFFF"/>
              </a:solidFill>
              <a:latin typeface="Yu Gothic UI"/>
              <a:cs typeface="Yu Gothic UI"/>
            </a:endParaRPr>
          </a:p>
        </p:txBody>
      </p:sp>
      <p:grpSp>
        <p:nvGrpSpPr>
          <p:cNvPr id="61" name="object 82">
            <a:extLst>
              <a:ext uri="{FF2B5EF4-FFF2-40B4-BE49-F238E27FC236}">
                <a16:creationId xmlns:a16="http://schemas.microsoft.com/office/drawing/2014/main" id="{7CE28313-FB79-3A4F-7DB0-DF6CBB19013D}"/>
              </a:ext>
            </a:extLst>
          </p:cNvPr>
          <p:cNvGrpSpPr/>
          <p:nvPr/>
        </p:nvGrpSpPr>
        <p:grpSpPr>
          <a:xfrm>
            <a:off x="5818634" y="1008748"/>
            <a:ext cx="586740" cy="588645"/>
            <a:chOff x="5818632" y="1645920"/>
            <a:chExt cx="586740" cy="588645"/>
          </a:xfrm>
        </p:grpSpPr>
        <p:pic>
          <p:nvPicPr>
            <p:cNvPr id="62" name="object 83">
              <a:extLst>
                <a:ext uri="{FF2B5EF4-FFF2-40B4-BE49-F238E27FC236}">
                  <a16:creationId xmlns:a16="http://schemas.microsoft.com/office/drawing/2014/main" id="{3A5695AC-7BEE-D620-FB14-27DA9F40CFDB}"/>
                </a:ext>
              </a:extLst>
            </p:cNvPr>
            <p:cNvPicPr/>
            <p:nvPr/>
          </p:nvPicPr>
          <p:blipFill>
            <a:blip r:embed="rId19" cstate="print"/>
            <a:stretch>
              <a:fillRect/>
            </a:stretch>
          </p:blipFill>
          <p:spPr>
            <a:xfrm>
              <a:off x="5818632" y="1645920"/>
              <a:ext cx="586739" cy="588263"/>
            </a:xfrm>
            <a:prstGeom prst="rect">
              <a:avLst/>
            </a:prstGeom>
          </p:spPr>
        </p:pic>
        <p:sp>
          <p:nvSpPr>
            <p:cNvPr id="63" name="object 84">
              <a:extLst>
                <a:ext uri="{FF2B5EF4-FFF2-40B4-BE49-F238E27FC236}">
                  <a16:creationId xmlns:a16="http://schemas.microsoft.com/office/drawing/2014/main" id="{BAE8627D-3C2D-17A1-7876-57679A8E4FC1}"/>
                </a:ext>
              </a:extLst>
            </p:cNvPr>
            <p:cNvSpPr/>
            <p:nvPr/>
          </p:nvSpPr>
          <p:spPr>
            <a:xfrm>
              <a:off x="5818632" y="1653540"/>
              <a:ext cx="586740" cy="581025"/>
            </a:xfrm>
            <a:custGeom>
              <a:avLst/>
              <a:gdLst/>
              <a:ahLst/>
              <a:cxnLst/>
              <a:rect l="l" t="t" r="r" b="b"/>
              <a:pathLst>
                <a:path w="586739" h="581025">
                  <a:moveTo>
                    <a:pt x="586739" y="0"/>
                  </a:moveTo>
                  <a:lnTo>
                    <a:pt x="0" y="0"/>
                  </a:lnTo>
                  <a:lnTo>
                    <a:pt x="0" y="580643"/>
                  </a:lnTo>
                  <a:lnTo>
                    <a:pt x="586739" y="580643"/>
                  </a:lnTo>
                  <a:lnTo>
                    <a:pt x="586739" y="0"/>
                  </a:lnTo>
                  <a:close/>
                </a:path>
              </a:pathLst>
            </a:custGeom>
            <a:solidFill>
              <a:srgbClr val="FFFFFF">
                <a:alpha val="45097"/>
              </a:srgbClr>
            </a:solidFill>
          </p:spPr>
          <p:txBody>
            <a:bodyPr wrap="square" lIns="0" tIns="0" rIns="0" bIns="0" rtlCol="0"/>
            <a:lstStyle/>
            <a:p>
              <a:endParaRPr sz="1872"/>
            </a:p>
          </p:txBody>
        </p:sp>
        <p:sp>
          <p:nvSpPr>
            <p:cNvPr id="69" name="object 85">
              <a:extLst>
                <a:ext uri="{FF2B5EF4-FFF2-40B4-BE49-F238E27FC236}">
                  <a16:creationId xmlns:a16="http://schemas.microsoft.com/office/drawing/2014/main" id="{62896FE2-92D7-3EC4-E359-0375CA5BFF52}"/>
                </a:ext>
              </a:extLst>
            </p:cNvPr>
            <p:cNvSpPr/>
            <p:nvPr/>
          </p:nvSpPr>
          <p:spPr>
            <a:xfrm>
              <a:off x="5871972" y="1763267"/>
              <a:ext cx="500380" cy="339090"/>
            </a:xfrm>
            <a:custGeom>
              <a:avLst/>
              <a:gdLst/>
              <a:ahLst/>
              <a:cxnLst/>
              <a:rect l="l" t="t" r="r" b="b"/>
              <a:pathLst>
                <a:path w="500379" h="339089">
                  <a:moveTo>
                    <a:pt x="500126" y="271272"/>
                  </a:moveTo>
                  <a:lnTo>
                    <a:pt x="487426" y="264922"/>
                  </a:lnTo>
                  <a:lnTo>
                    <a:pt x="449326" y="245872"/>
                  </a:lnTo>
                  <a:lnTo>
                    <a:pt x="449326" y="264922"/>
                  </a:lnTo>
                  <a:lnTo>
                    <a:pt x="236474" y="264922"/>
                  </a:lnTo>
                  <a:lnTo>
                    <a:pt x="236474" y="50800"/>
                  </a:lnTo>
                  <a:lnTo>
                    <a:pt x="255524" y="50800"/>
                  </a:lnTo>
                  <a:lnTo>
                    <a:pt x="249174" y="38100"/>
                  </a:lnTo>
                  <a:lnTo>
                    <a:pt x="230124" y="0"/>
                  </a:lnTo>
                  <a:lnTo>
                    <a:pt x="204724" y="50800"/>
                  </a:lnTo>
                  <a:lnTo>
                    <a:pt x="223774" y="50800"/>
                  </a:lnTo>
                  <a:lnTo>
                    <a:pt x="223774" y="264922"/>
                  </a:lnTo>
                  <a:lnTo>
                    <a:pt x="0" y="264922"/>
                  </a:lnTo>
                  <a:lnTo>
                    <a:pt x="0" y="277622"/>
                  </a:lnTo>
                  <a:lnTo>
                    <a:pt x="223774" y="277622"/>
                  </a:lnTo>
                  <a:lnTo>
                    <a:pt x="223774" y="338709"/>
                  </a:lnTo>
                  <a:lnTo>
                    <a:pt x="236474" y="338709"/>
                  </a:lnTo>
                  <a:lnTo>
                    <a:pt x="236474" y="277622"/>
                  </a:lnTo>
                  <a:lnTo>
                    <a:pt x="449326" y="277622"/>
                  </a:lnTo>
                  <a:lnTo>
                    <a:pt x="449326" y="296672"/>
                  </a:lnTo>
                  <a:lnTo>
                    <a:pt x="487426" y="277622"/>
                  </a:lnTo>
                  <a:lnTo>
                    <a:pt x="500126" y="271272"/>
                  </a:lnTo>
                  <a:close/>
                </a:path>
              </a:pathLst>
            </a:custGeom>
            <a:solidFill>
              <a:srgbClr val="000000"/>
            </a:solidFill>
          </p:spPr>
          <p:txBody>
            <a:bodyPr wrap="square" lIns="0" tIns="0" rIns="0" bIns="0" rtlCol="0"/>
            <a:lstStyle/>
            <a:p>
              <a:endParaRPr sz="1872"/>
            </a:p>
          </p:txBody>
        </p:sp>
        <p:sp>
          <p:nvSpPr>
            <p:cNvPr id="70" name="object 86">
              <a:extLst>
                <a:ext uri="{FF2B5EF4-FFF2-40B4-BE49-F238E27FC236}">
                  <a16:creationId xmlns:a16="http://schemas.microsoft.com/office/drawing/2014/main" id="{F798E25C-3F6F-6D01-163B-3776AC9AD64C}"/>
                </a:ext>
              </a:extLst>
            </p:cNvPr>
            <p:cNvSpPr/>
            <p:nvPr/>
          </p:nvSpPr>
          <p:spPr>
            <a:xfrm>
              <a:off x="5942076" y="1847088"/>
              <a:ext cx="318770" cy="165100"/>
            </a:xfrm>
            <a:custGeom>
              <a:avLst/>
              <a:gdLst/>
              <a:ahLst/>
              <a:cxnLst/>
              <a:rect l="l" t="t" r="r" b="b"/>
              <a:pathLst>
                <a:path w="318770" h="165100">
                  <a:moveTo>
                    <a:pt x="0" y="164591"/>
                  </a:moveTo>
                  <a:lnTo>
                    <a:pt x="52814" y="143007"/>
                  </a:lnTo>
                  <a:lnTo>
                    <a:pt x="86985" y="109897"/>
                  </a:lnTo>
                  <a:lnTo>
                    <a:pt x="108696" y="72151"/>
                  </a:lnTo>
                  <a:lnTo>
                    <a:pt x="124130" y="36660"/>
                  </a:lnTo>
                  <a:lnTo>
                    <a:pt x="139473" y="10313"/>
                  </a:lnTo>
                  <a:lnTo>
                    <a:pt x="160909" y="0"/>
                  </a:lnTo>
                  <a:lnTo>
                    <a:pt x="181949" y="10278"/>
                  </a:lnTo>
                  <a:lnTo>
                    <a:pt x="196351" y="36547"/>
                  </a:lnTo>
                  <a:lnTo>
                    <a:pt x="210661" y="71961"/>
                  </a:lnTo>
                  <a:lnTo>
                    <a:pt x="231426" y="109671"/>
                  </a:lnTo>
                  <a:lnTo>
                    <a:pt x="265195" y="142830"/>
                  </a:lnTo>
                  <a:lnTo>
                    <a:pt x="318515" y="164591"/>
                  </a:lnTo>
                </a:path>
              </a:pathLst>
            </a:custGeom>
            <a:ln w="9524">
              <a:solidFill>
                <a:srgbClr val="C00000"/>
              </a:solidFill>
            </a:ln>
          </p:spPr>
          <p:txBody>
            <a:bodyPr wrap="square" lIns="0" tIns="0" rIns="0" bIns="0" rtlCol="0"/>
            <a:lstStyle/>
            <a:p>
              <a:endParaRPr sz="1872"/>
            </a:p>
          </p:txBody>
        </p:sp>
      </p:grpSp>
      <p:pic>
        <p:nvPicPr>
          <p:cNvPr id="71" name="object 83">
            <a:extLst>
              <a:ext uri="{FF2B5EF4-FFF2-40B4-BE49-F238E27FC236}">
                <a16:creationId xmlns:a16="http://schemas.microsoft.com/office/drawing/2014/main" id="{87CEC5C1-9686-72B3-0343-5BE0F4F0F3DB}"/>
              </a:ext>
            </a:extLst>
          </p:cNvPr>
          <p:cNvPicPr/>
          <p:nvPr/>
        </p:nvPicPr>
        <p:blipFill>
          <a:blip r:embed="rId19" cstate="print"/>
          <a:stretch>
            <a:fillRect/>
          </a:stretch>
        </p:blipFill>
        <p:spPr>
          <a:xfrm>
            <a:off x="5818634" y="2966889"/>
            <a:ext cx="586739" cy="588263"/>
          </a:xfrm>
          <a:prstGeom prst="rect">
            <a:avLst/>
          </a:prstGeom>
        </p:spPr>
      </p:pic>
      <p:sp>
        <p:nvSpPr>
          <p:cNvPr id="72" name="文本框 71">
            <a:extLst>
              <a:ext uri="{FF2B5EF4-FFF2-40B4-BE49-F238E27FC236}">
                <a16:creationId xmlns:a16="http://schemas.microsoft.com/office/drawing/2014/main" id="{4F4758CC-A5AF-DB0E-C4B9-F5A3793B56FD}"/>
              </a:ext>
            </a:extLst>
          </p:cNvPr>
          <p:cNvSpPr txBox="1"/>
          <p:nvPr/>
        </p:nvSpPr>
        <p:spPr>
          <a:xfrm>
            <a:off x="5931983" y="3048183"/>
            <a:ext cx="360040" cy="461665"/>
          </a:xfrm>
          <a:prstGeom prst="rect">
            <a:avLst/>
          </a:prstGeom>
          <a:noFill/>
        </p:spPr>
        <p:txBody>
          <a:bodyPr wrap="square" rtlCol="0">
            <a:spAutoFit/>
          </a:bodyPr>
          <a:lstStyle/>
          <a:p>
            <a:r>
              <a:rPr lang="en-US" altLang="zh-CN" dirty="0">
                <a:solidFill>
                  <a:schemeClr val="tx2">
                    <a:lumMod val="75000"/>
                  </a:schemeClr>
                </a:solidFill>
              </a:rPr>
              <a:t>?</a:t>
            </a:r>
            <a:endParaRPr lang="zh-CN" altLang="en-US" dirty="0">
              <a:solidFill>
                <a:schemeClr val="tx2">
                  <a:lumMod val="75000"/>
                </a:schemeClr>
              </a:solidFill>
            </a:endParaRPr>
          </a:p>
        </p:txBody>
      </p:sp>
    </p:spTree>
    <p:extLst>
      <p:ext uri="{BB962C8B-B14F-4D97-AF65-F5344CB8AC3E}">
        <p14:creationId xmlns:p14="http://schemas.microsoft.com/office/powerpoint/2010/main" val="219092453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p:bldP spid="51" grpId="0"/>
      <p:bldP spid="52" grpId="0"/>
      <p:bldP spid="58" grpId="0"/>
      <p:bldP spid="59" grpId="0"/>
      <p:bldP spid="60" grpId="0"/>
      <p:bldP spid="7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D49D5-8E49-AAAF-3345-110B0A1A24DD}"/>
            </a:ext>
          </a:extLst>
        </p:cNvPr>
        <p:cNvGrpSpPr/>
        <p:nvPr/>
      </p:nvGrpSpPr>
      <p:grpSpPr>
        <a:xfrm>
          <a:off x="0" y="0"/>
          <a:ext cx="0" cy="0"/>
          <a:chOff x="0" y="0"/>
          <a:chExt cx="0" cy="0"/>
        </a:xfrm>
      </p:grpSpPr>
      <p:grpSp>
        <p:nvGrpSpPr>
          <p:cNvPr id="64" name="组合 63">
            <a:extLst>
              <a:ext uri="{FF2B5EF4-FFF2-40B4-BE49-F238E27FC236}">
                <a16:creationId xmlns:a16="http://schemas.microsoft.com/office/drawing/2014/main" id="{E853DB4C-5F19-BD4B-8074-CAE3EFAE92A6}"/>
              </a:ext>
            </a:extLst>
          </p:cNvPr>
          <p:cNvGrpSpPr/>
          <p:nvPr/>
        </p:nvGrpSpPr>
        <p:grpSpPr>
          <a:xfrm>
            <a:off x="199694" y="1769831"/>
            <a:ext cx="11792437" cy="116997"/>
            <a:chOff x="-1" y="4561840"/>
            <a:chExt cx="10485124" cy="101600"/>
          </a:xfrm>
          <a:gradFill>
            <a:gsLst>
              <a:gs pos="0">
                <a:srgbClr val="92BFB5"/>
              </a:gs>
              <a:gs pos="100000">
                <a:srgbClr val="52A4AE"/>
              </a:gs>
            </a:gsLst>
          </a:gradFill>
        </p:grpSpPr>
        <p:sp>
          <p:nvSpPr>
            <p:cNvPr id="65" name="矩形 64">
              <a:extLst>
                <a:ext uri="{FF2B5EF4-FFF2-40B4-BE49-F238E27FC236}">
                  <a16:creationId xmlns:a16="http://schemas.microsoft.com/office/drawing/2014/main" id="{5E5453FA-DBCD-51EC-BA19-4B854E1C846C}"/>
                </a:ext>
              </a:extLst>
            </p:cNvPr>
            <p:cNvSpPr/>
            <p:nvPr/>
          </p:nvSpPr>
          <p:spPr>
            <a:xfrm>
              <a:off x="-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6" name="矩形 65">
              <a:extLst>
                <a:ext uri="{FF2B5EF4-FFF2-40B4-BE49-F238E27FC236}">
                  <a16:creationId xmlns:a16="http://schemas.microsoft.com/office/drawing/2014/main" id="{8018BC28-E6EE-4C6D-0DED-530A02F23718}"/>
                </a:ext>
              </a:extLst>
            </p:cNvPr>
            <p:cNvSpPr/>
            <p:nvPr/>
          </p:nvSpPr>
          <p:spPr>
            <a:xfrm>
              <a:off x="2621280"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7" name="矩形 66">
              <a:extLst>
                <a:ext uri="{FF2B5EF4-FFF2-40B4-BE49-F238E27FC236}">
                  <a16:creationId xmlns:a16="http://schemas.microsoft.com/office/drawing/2014/main" id="{771DD430-FE2A-1482-829B-9F6BCBE08252}"/>
                </a:ext>
              </a:extLst>
            </p:cNvPr>
            <p:cNvSpPr/>
            <p:nvPr/>
          </p:nvSpPr>
          <p:spPr>
            <a:xfrm>
              <a:off x="524256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8" name="矩形 67">
              <a:extLst>
                <a:ext uri="{FF2B5EF4-FFF2-40B4-BE49-F238E27FC236}">
                  <a16:creationId xmlns:a16="http://schemas.microsoft.com/office/drawing/2014/main" id="{76ABA535-9395-0701-1896-1BBD829A9BF1}"/>
                </a:ext>
              </a:extLst>
            </p:cNvPr>
            <p:cNvSpPr/>
            <p:nvPr/>
          </p:nvSpPr>
          <p:spPr>
            <a:xfrm>
              <a:off x="7863842"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50" name="矩形 49">
            <a:extLst>
              <a:ext uri="{FF2B5EF4-FFF2-40B4-BE49-F238E27FC236}">
                <a16:creationId xmlns:a16="http://schemas.microsoft.com/office/drawing/2014/main" id="{62A5A3AD-4D13-7D66-B606-77DC61CBE009}"/>
              </a:ext>
            </a:extLst>
          </p:cNvPr>
          <p:cNvSpPr/>
          <p:nvPr/>
        </p:nvSpPr>
        <p:spPr>
          <a:xfrm>
            <a:off x="199692" y="888174"/>
            <a:ext cx="11680015" cy="5713353"/>
          </a:xfrm>
          <a:prstGeom prst="rect">
            <a:avLst/>
          </a:prstGeom>
          <a:gradFill>
            <a:gsLst>
              <a:gs pos="0">
                <a:srgbClr val="92BFB5"/>
              </a:gs>
              <a:gs pos="100000">
                <a:srgbClr val="52A4AE"/>
              </a:gs>
            </a:gsLst>
            <a:lin ang="5400000" scaled="1"/>
          </a:gra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7" name="文本框 26">
            <a:extLst>
              <a:ext uri="{FF2B5EF4-FFF2-40B4-BE49-F238E27FC236}">
                <a16:creationId xmlns:a16="http://schemas.microsoft.com/office/drawing/2014/main" id="{81A5A701-1B09-807D-6BA4-47759467AC47}"/>
              </a:ext>
            </a:extLst>
          </p:cNvPr>
          <p:cNvSpPr txBox="1"/>
          <p:nvPr/>
        </p:nvSpPr>
        <p:spPr>
          <a:xfrm>
            <a:off x="5100176" y="256473"/>
            <a:ext cx="1879041" cy="584775"/>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理论依据</a:t>
            </a:r>
          </a:p>
        </p:txBody>
      </p:sp>
      <p:sp>
        <p:nvSpPr>
          <p:cNvPr id="7" name="文本框 6">
            <a:extLst>
              <a:ext uri="{FF2B5EF4-FFF2-40B4-BE49-F238E27FC236}">
                <a16:creationId xmlns:a16="http://schemas.microsoft.com/office/drawing/2014/main" id="{89906CF9-7BF4-39D8-4CA3-8163608E847C}"/>
              </a:ext>
            </a:extLst>
          </p:cNvPr>
          <p:cNvSpPr txBox="1"/>
          <p:nvPr/>
        </p:nvSpPr>
        <p:spPr>
          <a:xfrm>
            <a:off x="199692" y="872604"/>
            <a:ext cx="6172232" cy="443865"/>
          </a:xfrm>
          <a:prstGeom prst="rect">
            <a:avLst/>
          </a:prstGeom>
          <a:solidFill>
            <a:schemeClr val="accent4"/>
          </a:solidFill>
        </p:spPr>
        <p:txBody>
          <a:bodyPr wrap="square" rtlCol="0">
            <a:noAutofit/>
          </a:bodyPr>
          <a:lstStyle/>
          <a:p>
            <a:r>
              <a:rPr lang="zh-CN" altLang="en-US" sz="2400" b="1" dirty="0">
                <a:solidFill>
                  <a:schemeClr val="bg1"/>
                </a:solidFill>
              </a:rPr>
              <a:t>条件扩散模型</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B8654CD-3715-359F-91E3-052F5154C63E}"/>
                  </a:ext>
                </a:extLst>
              </p:cNvPr>
              <p:cNvSpPr txBox="1"/>
              <p:nvPr/>
            </p:nvSpPr>
            <p:spPr>
              <a:xfrm>
                <a:off x="242182" y="1363848"/>
                <a:ext cx="11637525" cy="1200329"/>
              </a:xfrm>
              <a:prstGeom prst="rect">
                <a:avLst/>
              </a:prstGeom>
              <a:noFill/>
            </p:spPr>
            <p:txBody>
              <a:bodyPr wrap="square">
                <a:spAutoFit/>
              </a:bodyPr>
              <a:lstStyle/>
              <a:p>
                <a:pPr>
                  <a:buNone/>
                </a:pPr>
                <a:r>
                  <a:rPr lang="zh-CN" altLang="en-US" sz="1800" dirty="0">
                    <a:solidFill>
                      <a:srgbClr val="FFFFFF"/>
                    </a:solidFill>
                    <a:ea typeface="苹方-简" panose="020B0400000000000000" pitchFamily="34" charset="-122"/>
                  </a:rPr>
                  <a:t>条件扩散模型在去噪过程中引入额外条件变量 </a:t>
                </a:r>
                <a14:m>
                  <m:oMath xmlns:m="http://schemas.openxmlformats.org/officeDocument/2006/math">
                    <m:r>
                      <a:rPr lang="zh-CN" altLang="en-US" sz="1800" b="1">
                        <a:solidFill>
                          <a:srgbClr val="FFFFFF"/>
                        </a:solidFill>
                        <a:latin typeface="Cambria Math" panose="02040503050406030204" pitchFamily="18" charset="0"/>
                      </a:rPr>
                      <m:t>𝐜</m:t>
                    </m:r>
                  </m:oMath>
                </a14:m>
                <a:r>
                  <a:rPr lang="zh-CN" altLang="en-US" sz="1800" dirty="0">
                    <a:solidFill>
                      <a:srgbClr val="FFFFFF"/>
                    </a:solidFill>
                    <a:ea typeface="苹方-简" panose="020B0400000000000000" pitchFamily="34" charset="-122"/>
                  </a:rPr>
                  <a:t>，例如语义标签、文本描述、或辅助图像特征，使得生成过程可控：</a:t>
                </a:r>
              </a:p>
              <a:p>
                <a:pPr>
                  <a:buNone/>
                </a:pPr>
                <a14:m>
                  <m:oMathPara xmlns:m="http://schemas.openxmlformats.org/officeDocument/2006/math">
                    <m:oMathParaPr>
                      <m:jc m:val="centerGroup"/>
                    </m:oMathParaPr>
                    <m:oMath xmlns:m="http://schemas.openxmlformats.org/officeDocument/2006/math">
                      <m:sSub>
                        <m:sSubPr>
                          <m:ctrlPr>
                            <a:rPr lang="ar-AE" altLang="zh-CN" sz="1800" i="1">
                              <a:solidFill>
                                <a:srgbClr val="FFFFFF"/>
                              </a:solidFill>
                              <a:latin typeface="Cambria Math" panose="02040503050406030204" pitchFamily="18" charset="0"/>
                            </a:rPr>
                          </m:ctrlPr>
                        </m:sSubPr>
                        <m:e>
                          <m:r>
                            <a:rPr lang="zh-CN" altLang="ar-AE" sz="1800" i="1">
                              <a:solidFill>
                                <a:srgbClr val="FFFFFF"/>
                              </a:solidFill>
                              <a:latin typeface="Cambria Math" panose="02040503050406030204" pitchFamily="18" charset="0"/>
                            </a:rPr>
                            <m:t>𝑝</m:t>
                          </m:r>
                        </m:e>
                        <m:sub>
                          <m:r>
                            <a:rPr lang="zh-CN" altLang="ar-AE" sz="1800" i="1">
                              <a:solidFill>
                                <a:srgbClr val="FFFFFF"/>
                              </a:solidFill>
                              <a:latin typeface="Cambria Math" panose="02040503050406030204" pitchFamily="18" charset="0"/>
                            </a:rPr>
                            <m:t>𝜃</m:t>
                          </m:r>
                        </m:sub>
                      </m:sSub>
                      <m:d>
                        <m:dPr>
                          <m:sepChr m:val=","/>
                          <m:ctrlPr>
                            <a:rPr lang="ar-AE" altLang="zh-CN" sz="1800" i="1">
                              <a:solidFill>
                                <a:srgbClr val="FFFFFF"/>
                              </a:solidFill>
                              <a:latin typeface="Cambria Math" panose="02040503050406030204" pitchFamily="18" charset="0"/>
                            </a:rPr>
                          </m:ctrlPr>
                        </m:dPr>
                        <m:e>
                          <m:sSub>
                            <m:sSubPr>
                              <m:ctrlPr>
                                <a:rPr lang="ar-AE" altLang="zh-CN" sz="1800" i="1">
                                  <a:solidFill>
                                    <a:srgbClr val="FFFFFF"/>
                                  </a:solidFill>
                                  <a:latin typeface="Cambria Math" panose="02040503050406030204" pitchFamily="18" charset="0"/>
                                </a:rPr>
                              </m:ctrlPr>
                            </m:sSubPr>
                            <m:e>
                              <m:r>
                                <a:rPr lang="zh-CN" altLang="ar-AE" sz="1800" b="1" i="0">
                                  <a:solidFill>
                                    <a:srgbClr val="FFFFFF"/>
                                  </a:solidFill>
                                  <a:latin typeface="Cambria Math" panose="02040503050406030204" pitchFamily="18" charset="0"/>
                                </a:rPr>
                                <m:t>𝐱</m:t>
                              </m:r>
                            </m:e>
                            <m:sub>
                              <m:r>
                                <a:rPr lang="zh-CN" altLang="ar-AE" sz="1800" b="0" i="1">
                                  <a:solidFill>
                                    <a:srgbClr val="FFFFFF"/>
                                  </a:solidFill>
                                  <a:latin typeface="Cambria Math" panose="02040503050406030204" pitchFamily="18" charset="0"/>
                                </a:rPr>
                                <m:t>𝑡</m:t>
                              </m:r>
                              <m:r>
                                <a:rPr lang="ar-AE" altLang="zh-CN" sz="1800" b="0" i="0">
                                  <a:solidFill>
                                    <a:srgbClr val="FFFFFF"/>
                                  </a:solidFill>
                                  <a:latin typeface="Cambria Math" panose="02040503050406030204" pitchFamily="18" charset="0"/>
                                </a:rPr>
                                <m:t>−</m:t>
                              </m:r>
                              <m:r>
                                <a:rPr lang="ar-AE" altLang="zh-CN" sz="1800" b="0" i="0">
                                  <a:solidFill>
                                    <a:srgbClr val="FFFFFF"/>
                                  </a:solidFill>
                                  <a:latin typeface="Cambria Math" panose="02040503050406030204" pitchFamily="18" charset="0"/>
                                </a:rPr>
                                <m:t>1</m:t>
                              </m:r>
                            </m:sub>
                          </m:sSub>
                        </m:e>
                        <m:e>
                          <m:r>
                            <a:rPr lang="ar-AE" altLang="zh-CN" sz="1800" b="0" i="0">
                              <a:solidFill>
                                <a:srgbClr val="FFFFFF"/>
                              </a:solidFill>
                              <a:latin typeface="Cambria Math" panose="02040503050406030204" pitchFamily="18" charset="0"/>
                            </a:rPr>
                            <m:t>∣</m:t>
                          </m:r>
                          <m:sSub>
                            <m:sSubPr>
                              <m:ctrlPr>
                                <a:rPr lang="ar-AE" altLang="zh-CN" sz="1800" b="0" i="1">
                                  <a:solidFill>
                                    <a:srgbClr val="FFFFFF"/>
                                  </a:solidFill>
                                  <a:latin typeface="Cambria Math" panose="02040503050406030204" pitchFamily="18" charset="0"/>
                                </a:rPr>
                              </m:ctrlPr>
                            </m:sSubPr>
                            <m:e>
                              <m:r>
                                <a:rPr lang="zh-CN" altLang="ar-AE" sz="1800" b="1" i="0">
                                  <a:solidFill>
                                    <a:srgbClr val="FFFFFF"/>
                                  </a:solidFill>
                                  <a:latin typeface="Cambria Math" panose="02040503050406030204" pitchFamily="18" charset="0"/>
                                </a:rPr>
                                <m:t>𝐱</m:t>
                              </m:r>
                            </m:e>
                            <m:sub>
                              <m:r>
                                <a:rPr lang="zh-CN" altLang="ar-AE" sz="1800" b="0" i="1">
                                  <a:solidFill>
                                    <a:srgbClr val="FFFFFF"/>
                                  </a:solidFill>
                                  <a:latin typeface="Cambria Math" panose="02040503050406030204" pitchFamily="18" charset="0"/>
                                </a:rPr>
                                <m:t>𝑡</m:t>
                              </m:r>
                            </m:sub>
                          </m:sSub>
                          <m:r>
                            <a:rPr lang="en-US" altLang="zh-CN" sz="1800" b="0" i="1" smtClean="0">
                              <a:solidFill>
                                <a:srgbClr val="FFFFFF"/>
                              </a:solidFill>
                              <a:latin typeface="Cambria Math" panose="02040503050406030204" pitchFamily="18" charset="0"/>
                            </a:rPr>
                            <m:t>,</m:t>
                          </m:r>
                          <m:r>
                            <a:rPr lang="zh-CN" altLang="ar-AE" sz="1800" b="1" i="0">
                              <a:solidFill>
                                <a:srgbClr val="FFFFFF"/>
                              </a:solidFill>
                              <a:latin typeface="Cambria Math" panose="02040503050406030204" pitchFamily="18" charset="0"/>
                            </a:rPr>
                            <m:t>𝐜</m:t>
                          </m:r>
                        </m:e>
                      </m:d>
                    </m:oMath>
                  </m:oMathPara>
                </a14:m>
                <a:endParaRPr lang="en-US" altLang="zh-CN" sz="1800" b="1" dirty="0">
                  <a:solidFill>
                    <a:srgbClr val="FFFFFF"/>
                  </a:solidFill>
                  <a:ea typeface="苹方-简" panose="020B0400000000000000" pitchFamily="34" charset="-122"/>
                </a:endParaRPr>
              </a:p>
              <a:p>
                <a:r>
                  <a:rPr lang="zh-CN" altLang="en-US" sz="1800" dirty="0">
                    <a:solidFill>
                      <a:srgbClr val="FFFFFF"/>
                    </a:solidFill>
                    <a:ea typeface="苹方-简" panose="020B0400000000000000" pitchFamily="34" charset="-122"/>
                  </a:rPr>
                  <a:t>这意味着模型在每一步反向采样时，不仅依赖于当前噪声状态 </a:t>
                </a:r>
                <a14:m>
                  <m:oMath xmlns:m="http://schemas.openxmlformats.org/officeDocument/2006/math">
                    <m:sSub>
                      <m:sSubPr>
                        <m:ctrlPr>
                          <a:rPr lang="ar-AE" altLang="zh-CN" sz="1800" b="1" i="1">
                            <a:solidFill>
                              <a:srgbClr val="FFFFFF"/>
                            </a:solidFill>
                            <a:latin typeface="Cambria Math" panose="02040503050406030204" pitchFamily="18" charset="0"/>
                          </a:rPr>
                        </m:ctrlPr>
                      </m:sSubPr>
                      <m:e>
                        <m:r>
                          <a:rPr lang="zh-CN" altLang="ar-AE" sz="1800" b="1">
                            <a:solidFill>
                              <a:srgbClr val="FFFFFF"/>
                            </a:solidFill>
                            <a:latin typeface="Cambria Math" panose="02040503050406030204" pitchFamily="18" charset="0"/>
                          </a:rPr>
                          <m:t>𝐱</m:t>
                        </m:r>
                      </m:e>
                      <m:sub>
                        <m:r>
                          <a:rPr lang="zh-CN" altLang="ar-AE" sz="1800" i="1">
                            <a:solidFill>
                              <a:srgbClr val="FFFFFF"/>
                            </a:solidFill>
                            <a:latin typeface="Cambria Math" panose="02040503050406030204" pitchFamily="18" charset="0"/>
                          </a:rPr>
                          <m:t>𝑡</m:t>
                        </m:r>
                      </m:sub>
                    </m:sSub>
                  </m:oMath>
                </a14:m>
                <a:r>
                  <a:rPr lang="zh-CN" altLang="ar-AE" sz="1800" dirty="0">
                    <a:solidFill>
                      <a:srgbClr val="FFFFFF"/>
                    </a:solidFill>
                    <a:ea typeface="苹方-简" panose="020B0400000000000000" pitchFamily="34" charset="-122"/>
                  </a:rPr>
                  <a:t>，</a:t>
                </a:r>
                <a:r>
                  <a:rPr lang="zh-CN" altLang="en-US" sz="1800" dirty="0">
                    <a:solidFill>
                      <a:srgbClr val="FFFFFF"/>
                    </a:solidFill>
                    <a:ea typeface="苹方-简" panose="020B0400000000000000" pitchFamily="34" charset="-122"/>
                  </a:rPr>
                  <a:t>还依赖于条件输入 </a:t>
                </a:r>
                <a14:m>
                  <m:oMath xmlns:m="http://schemas.openxmlformats.org/officeDocument/2006/math">
                    <m:r>
                      <a:rPr lang="zh-CN" altLang="en-US" sz="1800" b="1">
                        <a:solidFill>
                          <a:srgbClr val="FFFFFF"/>
                        </a:solidFill>
                        <a:latin typeface="Cambria Math" panose="02040503050406030204" pitchFamily="18" charset="0"/>
                      </a:rPr>
                      <m:t>𝐜</m:t>
                    </m:r>
                  </m:oMath>
                </a14:m>
                <a:r>
                  <a:rPr lang="zh-CN" altLang="en-US" sz="1800" dirty="0">
                    <a:solidFill>
                      <a:srgbClr val="FFFFFF"/>
                    </a:solidFill>
                    <a:ea typeface="苹方-简" panose="020B0400000000000000" pitchFamily="34" charset="-122"/>
                  </a:rPr>
                  <a:t>。</a:t>
                </a:r>
              </a:p>
              <a:p>
                <a:pPr>
                  <a:buNone/>
                </a:pPr>
                <a:endParaRPr lang="ar-AE" altLang="zh-CN" sz="1800" b="1" dirty="0">
                  <a:solidFill>
                    <a:srgbClr val="FFFFFF"/>
                  </a:solidFill>
                  <a:ea typeface="苹方-简" panose="020B0400000000000000" pitchFamily="34" charset="-122"/>
                </a:endParaRPr>
              </a:p>
            </p:txBody>
          </p:sp>
        </mc:Choice>
        <mc:Fallback xmlns="">
          <p:sp>
            <p:nvSpPr>
              <p:cNvPr id="4" name="文本框 3">
                <a:extLst>
                  <a:ext uri="{FF2B5EF4-FFF2-40B4-BE49-F238E27FC236}">
                    <a16:creationId xmlns:a16="http://schemas.microsoft.com/office/drawing/2014/main" id="{4B8654CD-3715-359F-91E3-052F5154C63E}"/>
                  </a:ext>
                </a:extLst>
              </p:cNvPr>
              <p:cNvSpPr txBox="1">
                <a:spLocks noRot="1" noChangeAspect="1" noMove="1" noResize="1" noEditPoints="1" noAdjustHandles="1" noChangeArrowheads="1" noChangeShapeType="1" noTextEdit="1"/>
              </p:cNvSpPr>
              <p:nvPr/>
            </p:nvSpPr>
            <p:spPr>
              <a:xfrm>
                <a:off x="242182" y="1363848"/>
                <a:ext cx="11637525" cy="1200329"/>
              </a:xfrm>
              <a:prstGeom prst="rect">
                <a:avLst/>
              </a:prstGeom>
              <a:blipFill>
                <a:blip r:embed="rId3"/>
                <a:stretch>
                  <a:fillRect l="-471" t="-2538" r="-235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EDCD4C95-08E7-AB0F-05EA-3258A9217684}"/>
              </a:ext>
            </a:extLst>
          </p:cNvPr>
          <p:cNvPicPr>
            <a:picLocks noChangeAspect="1"/>
          </p:cNvPicPr>
          <p:nvPr/>
        </p:nvPicPr>
        <p:blipFill>
          <a:blip r:embed="rId4"/>
          <a:stretch>
            <a:fillRect/>
          </a:stretch>
        </p:blipFill>
        <p:spPr>
          <a:xfrm>
            <a:off x="940664" y="2390928"/>
            <a:ext cx="3211120" cy="3964218"/>
          </a:xfrm>
          <a:prstGeom prst="rect">
            <a:avLst/>
          </a:prstGeom>
        </p:spPr>
      </p:pic>
      <p:sp>
        <p:nvSpPr>
          <p:cNvPr id="9" name="文本框 8">
            <a:extLst>
              <a:ext uri="{FF2B5EF4-FFF2-40B4-BE49-F238E27FC236}">
                <a16:creationId xmlns:a16="http://schemas.microsoft.com/office/drawing/2014/main" id="{769C7D09-A276-9321-2C3A-5B0F25820F04}"/>
              </a:ext>
            </a:extLst>
          </p:cNvPr>
          <p:cNvSpPr txBox="1"/>
          <p:nvPr/>
        </p:nvSpPr>
        <p:spPr>
          <a:xfrm>
            <a:off x="4414845" y="2571041"/>
            <a:ext cx="7392144" cy="369332"/>
          </a:xfrm>
          <a:prstGeom prst="rect">
            <a:avLst/>
          </a:prstGeom>
          <a:noFill/>
        </p:spPr>
        <p:txBody>
          <a:bodyPr wrap="square">
            <a:spAutoFit/>
          </a:bodyPr>
          <a:lstStyle/>
          <a:p>
            <a:r>
              <a:rPr lang="en-US" altLang="zh-CN" sz="1800" b="1" i="0" dirty="0">
                <a:solidFill>
                  <a:srgbClr val="FFFFFF"/>
                </a:solidFill>
                <a:effectLst/>
                <a:latin typeface="苹方-简" panose="020B0400000000000000" pitchFamily="34" charset="-122"/>
                <a:ea typeface="苹方-简" panose="020B0400000000000000" pitchFamily="34" charset="-122"/>
              </a:rPr>
              <a:t>Stable Diffusion 2</a:t>
            </a:r>
            <a:r>
              <a:rPr lang="zh-CN" altLang="en-US" sz="1800" b="1" i="0" dirty="0">
                <a:solidFill>
                  <a:srgbClr val="FFFFFF"/>
                </a:solidFill>
                <a:effectLst/>
                <a:latin typeface="苹方-简" panose="020B0400000000000000" pitchFamily="34" charset="-122"/>
                <a:ea typeface="苹方-简" panose="020B0400000000000000" pitchFamily="34" charset="-122"/>
              </a:rPr>
              <a:t>便是一个基于条件</a:t>
            </a:r>
            <a:r>
              <a:rPr lang="en-US" altLang="zh-CN" sz="1800" b="1" i="0" dirty="0">
                <a:solidFill>
                  <a:srgbClr val="FFFFFF"/>
                </a:solidFill>
                <a:effectLst/>
                <a:latin typeface="苹方-简" panose="020B0400000000000000" pitchFamily="34" charset="-122"/>
                <a:ea typeface="苹方-简" panose="020B0400000000000000" pitchFamily="34" charset="-122"/>
              </a:rPr>
              <a:t>(Condition-Based)</a:t>
            </a:r>
            <a:r>
              <a:rPr lang="zh-CN" altLang="en-US" sz="1800" b="1" i="0" dirty="0">
                <a:solidFill>
                  <a:srgbClr val="FFFFFF"/>
                </a:solidFill>
                <a:effectLst/>
                <a:latin typeface="苹方-简" panose="020B0400000000000000" pitchFamily="34" charset="-122"/>
                <a:ea typeface="苹方-简" panose="020B0400000000000000" pitchFamily="34" charset="-122"/>
              </a:rPr>
              <a:t>的生成模型</a:t>
            </a:r>
            <a:endParaRPr lang="zh-CN" altLang="en-US" sz="1800" dirty="0">
              <a:solidFill>
                <a:srgbClr val="FFFFFF"/>
              </a:solidFill>
              <a:latin typeface="苹方-简" panose="020B0400000000000000" pitchFamily="34" charset="-122"/>
              <a:ea typeface="苹方-简" panose="020B0400000000000000" pitchFamily="34" charset="-122"/>
            </a:endParaRPr>
          </a:p>
        </p:txBody>
      </p:sp>
      <p:sp>
        <p:nvSpPr>
          <p:cNvPr id="10" name="文本框 9">
            <a:extLst>
              <a:ext uri="{FF2B5EF4-FFF2-40B4-BE49-F238E27FC236}">
                <a16:creationId xmlns:a16="http://schemas.microsoft.com/office/drawing/2014/main" id="{D2E5DDB0-45CD-24E0-E9E5-DD5C65A77FE4}"/>
              </a:ext>
            </a:extLst>
          </p:cNvPr>
          <p:cNvSpPr txBox="1"/>
          <p:nvPr/>
        </p:nvSpPr>
        <p:spPr>
          <a:xfrm>
            <a:off x="4526079" y="2900708"/>
            <a:ext cx="6892290" cy="646331"/>
          </a:xfrm>
          <a:prstGeom prst="rect">
            <a:avLst/>
          </a:prstGeom>
          <a:noFill/>
        </p:spPr>
        <p:txBody>
          <a:bodyPr wrap="square">
            <a:spAutoFit/>
          </a:bodyPr>
          <a:lstStyle/>
          <a:p>
            <a:pPr algn="just"/>
            <a:r>
              <a:rPr lang="zh-CN" altLang="en-US" sz="1800" b="1" dirty="0">
                <a:solidFill>
                  <a:srgbClr val="FFFFFF"/>
                </a:solidFill>
                <a:latin typeface="苹方-简" panose="020B0400000000000000" pitchFamily="34" charset="-122"/>
                <a:ea typeface="苹方-简" panose="020B0400000000000000" pitchFamily="34" charset="-122"/>
              </a:rPr>
              <a:t>它根据用户给出的</a:t>
            </a:r>
            <a:r>
              <a:rPr lang="en-US" altLang="zh-CN" sz="1800" b="1" dirty="0">
                <a:solidFill>
                  <a:srgbClr val="FFFFFF"/>
                </a:solidFill>
                <a:latin typeface="苹方-简" panose="020B0400000000000000" pitchFamily="34" charset="-122"/>
                <a:ea typeface="苹方-简" panose="020B0400000000000000" pitchFamily="34" charset="-122"/>
              </a:rPr>
              <a:t>Prompt</a:t>
            </a:r>
            <a:r>
              <a:rPr lang="zh-CN" altLang="en-US" sz="1800" b="1" dirty="0">
                <a:solidFill>
                  <a:srgbClr val="FFFFFF"/>
                </a:solidFill>
                <a:latin typeface="苹方-简" panose="020B0400000000000000" pitchFamily="34" charset="-122"/>
                <a:ea typeface="苹方-简" panose="020B0400000000000000" pitchFamily="34" charset="-122"/>
              </a:rPr>
              <a:t>，以其作为指导进行去噪，生成用户想要生成的图像，也就是所谓的</a:t>
            </a:r>
            <a:r>
              <a:rPr lang="en-US" altLang="zh-CN" sz="1800" b="1" dirty="0">
                <a:solidFill>
                  <a:srgbClr val="FFFFFF"/>
                </a:solidFill>
                <a:latin typeface="苹方-简" panose="020B0400000000000000" pitchFamily="34" charset="-122"/>
                <a:ea typeface="苹方-简" panose="020B0400000000000000" pitchFamily="34" charset="-122"/>
              </a:rPr>
              <a:t>AI</a:t>
            </a:r>
            <a:r>
              <a:rPr lang="zh-CN" altLang="en-US" sz="1800" b="1" dirty="0">
                <a:solidFill>
                  <a:srgbClr val="FFFFFF"/>
                </a:solidFill>
                <a:latin typeface="苹方-简" panose="020B0400000000000000" pitchFamily="34" charset="-122"/>
                <a:ea typeface="苹方-简" panose="020B0400000000000000" pitchFamily="34" charset="-122"/>
              </a:rPr>
              <a:t>画图</a:t>
            </a:r>
            <a:r>
              <a:rPr lang="en-US" altLang="zh-CN" sz="1800" b="1" dirty="0">
                <a:solidFill>
                  <a:srgbClr val="FFFFFF"/>
                </a:solidFill>
                <a:latin typeface="苹方-简" panose="020B0400000000000000" pitchFamily="34" charset="-122"/>
                <a:ea typeface="苹方-简" panose="020B0400000000000000" pitchFamily="34" charset="-122"/>
              </a:rPr>
              <a:t>. </a:t>
            </a:r>
            <a:r>
              <a:rPr lang="zh-CN" altLang="en-US" sz="1800" b="1" dirty="0">
                <a:solidFill>
                  <a:srgbClr val="FFFFFF"/>
                </a:solidFill>
                <a:latin typeface="苹方-简" panose="020B0400000000000000" pitchFamily="34" charset="-122"/>
                <a:ea typeface="苹方-简" panose="020B0400000000000000" pitchFamily="34" charset="-122"/>
              </a:rPr>
              <a:t>示意图如下</a:t>
            </a:r>
            <a:endParaRPr lang="zh-CN" altLang="en-US" sz="1800" dirty="0">
              <a:solidFill>
                <a:srgbClr val="FFFFFF"/>
              </a:solidFill>
              <a:latin typeface="苹方-简" panose="020B0400000000000000" pitchFamily="34" charset="-122"/>
              <a:ea typeface="苹方-简" panose="020B0400000000000000" pitchFamily="34" charset="-122"/>
            </a:endParaRPr>
          </a:p>
        </p:txBody>
      </p:sp>
      <p:pic>
        <p:nvPicPr>
          <p:cNvPr id="11" name="图片 10">
            <a:extLst>
              <a:ext uri="{FF2B5EF4-FFF2-40B4-BE49-F238E27FC236}">
                <a16:creationId xmlns:a16="http://schemas.microsoft.com/office/drawing/2014/main" id="{EC02447B-F324-B104-4D2D-2547DFB3376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34789" y="4587281"/>
            <a:ext cx="1615440" cy="1615440"/>
          </a:xfrm>
          <a:prstGeom prst="rect">
            <a:avLst/>
          </a:prstGeom>
          <a:ln>
            <a:noFill/>
          </a:ln>
          <a:effectLst>
            <a:outerShdw blurRad="190500" algn="tl" rotWithShape="0">
              <a:srgbClr val="000000">
                <a:alpha val="70000"/>
              </a:srgbClr>
            </a:outerShdw>
          </a:effectLst>
        </p:spPr>
      </p:pic>
      <p:pic>
        <p:nvPicPr>
          <p:cNvPr id="12" name="图片 11">
            <a:extLst>
              <a:ext uri="{FF2B5EF4-FFF2-40B4-BE49-F238E27FC236}">
                <a16:creationId xmlns:a16="http://schemas.microsoft.com/office/drawing/2014/main" id="{6D101BEF-43C8-89A3-BB1C-CA91428502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25589" y="4587281"/>
            <a:ext cx="1615440" cy="1615440"/>
          </a:xfrm>
          <a:prstGeom prst="rect">
            <a:avLst/>
          </a:prstGeom>
          <a:ln>
            <a:noFill/>
          </a:ln>
          <a:effectLst>
            <a:outerShdw blurRad="190500" algn="tl" rotWithShape="0">
              <a:srgbClr val="000000">
                <a:alpha val="70000"/>
              </a:srgbClr>
            </a:outerShdw>
          </a:effectLst>
        </p:spPr>
      </p:pic>
      <p:cxnSp>
        <p:nvCxnSpPr>
          <p:cNvPr id="13" name="连接符: 肘形 12">
            <a:extLst>
              <a:ext uri="{FF2B5EF4-FFF2-40B4-BE49-F238E27FC236}">
                <a16:creationId xmlns:a16="http://schemas.microsoft.com/office/drawing/2014/main" id="{59303C07-6626-B938-F114-3DFDA85F4735}"/>
              </a:ext>
            </a:extLst>
          </p:cNvPr>
          <p:cNvCxnSpPr>
            <a:cxnSpLocks/>
            <a:stCxn id="11" idx="0"/>
            <a:endCxn id="12" idx="0"/>
          </p:cNvCxnSpPr>
          <p:nvPr/>
        </p:nvCxnSpPr>
        <p:spPr>
          <a:xfrm rot="5400000" flipH="1" flipV="1">
            <a:off x="7737909" y="3291881"/>
            <a:ext cx="12700" cy="2590800"/>
          </a:xfrm>
          <a:prstGeom prst="bentConnector3">
            <a:avLst>
              <a:gd name="adj1" fmla="val 3240000"/>
            </a:avLst>
          </a:prstGeom>
          <a:ln>
            <a:solidFill>
              <a:srgbClr val="FFFFFF"/>
            </a:solidFill>
            <a:tailEnd type="triangle"/>
          </a:ln>
        </p:spPr>
        <p:style>
          <a:lnRef idx="3">
            <a:schemeClr val="dk1"/>
          </a:lnRef>
          <a:fillRef idx="0">
            <a:schemeClr val="dk1"/>
          </a:fillRef>
          <a:effectRef idx="2">
            <a:schemeClr val="dk1"/>
          </a:effectRef>
          <a:fontRef idx="minor">
            <a:schemeClr val="tx1"/>
          </a:fontRef>
        </p:style>
      </p:cxnSp>
      <p:sp>
        <p:nvSpPr>
          <p:cNvPr id="14" name="文本框 13">
            <a:extLst>
              <a:ext uri="{FF2B5EF4-FFF2-40B4-BE49-F238E27FC236}">
                <a16:creationId xmlns:a16="http://schemas.microsoft.com/office/drawing/2014/main" id="{91209930-5BDB-27CE-9548-42D59E26893B}"/>
              </a:ext>
            </a:extLst>
          </p:cNvPr>
          <p:cNvSpPr txBox="1"/>
          <p:nvPr/>
        </p:nvSpPr>
        <p:spPr>
          <a:xfrm>
            <a:off x="5517949" y="3894863"/>
            <a:ext cx="4452620" cy="307777"/>
          </a:xfrm>
          <a:prstGeom prst="rect">
            <a:avLst/>
          </a:prstGeom>
          <a:noFill/>
        </p:spPr>
        <p:txBody>
          <a:bodyPr wrap="square" rtlCol="0">
            <a:spAutoFit/>
          </a:bodyPr>
          <a:lstStyle/>
          <a:p>
            <a:pPr algn="ctr"/>
            <a:r>
              <a:rPr lang="en-US" altLang="zh-CN" sz="1400" dirty="0">
                <a:solidFill>
                  <a:srgbClr val="FFFFFF"/>
                </a:solidFill>
                <a:latin typeface="苹方-简" panose="020B0400000000000000" pitchFamily="34" charset="-122"/>
                <a:ea typeface="苹方-简" panose="020B0400000000000000" pitchFamily="34" charset="-122"/>
              </a:rPr>
              <a:t>Prompt: A woman, red hair, blue jacket</a:t>
            </a:r>
            <a:endParaRPr lang="zh-CN" altLang="en-US" sz="1400" dirty="0">
              <a:solidFill>
                <a:srgbClr val="FFFFFF"/>
              </a:solidFill>
              <a:latin typeface="苹方-简" panose="020B0400000000000000" pitchFamily="34" charset="-122"/>
              <a:ea typeface="苹方-简" panose="020B0400000000000000" pitchFamily="34" charset="-122"/>
            </a:endParaRPr>
          </a:p>
        </p:txBody>
      </p:sp>
      <p:cxnSp>
        <p:nvCxnSpPr>
          <p:cNvPr id="15" name="直接箭头连接符 14">
            <a:extLst>
              <a:ext uri="{FF2B5EF4-FFF2-40B4-BE49-F238E27FC236}">
                <a16:creationId xmlns:a16="http://schemas.microsoft.com/office/drawing/2014/main" id="{2B60A9A5-32AD-0172-5998-4D384CE70D48}"/>
              </a:ext>
            </a:extLst>
          </p:cNvPr>
          <p:cNvCxnSpPr>
            <a:stCxn id="11" idx="3"/>
            <a:endCxn id="12" idx="1"/>
          </p:cNvCxnSpPr>
          <p:nvPr/>
        </p:nvCxnSpPr>
        <p:spPr>
          <a:xfrm>
            <a:off x="7250229" y="5395001"/>
            <a:ext cx="975360" cy="0"/>
          </a:xfrm>
          <a:prstGeom prst="straightConnector1">
            <a:avLst/>
          </a:prstGeom>
          <a:ln>
            <a:solidFill>
              <a:srgbClr val="FFFFFF"/>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A716053-AB5B-E66E-8A9E-4AE832E283C1}"/>
                  </a:ext>
                </a:extLst>
              </p:cNvPr>
              <p:cNvSpPr txBox="1"/>
              <p:nvPr/>
            </p:nvSpPr>
            <p:spPr>
              <a:xfrm>
                <a:off x="5517949" y="5090398"/>
                <a:ext cx="4452620" cy="307777"/>
              </a:xfrm>
              <a:prstGeom prst="rect">
                <a:avLst/>
              </a:prstGeom>
              <a:noFill/>
            </p:spPr>
            <p:txBody>
              <a:bodyPr wrap="square" rtlCol="0">
                <a:spAutoFit/>
              </a:bodyPr>
              <a:lstStyle/>
              <a:p>
                <a:pPr algn="ctr"/>
                <a14:m>
                  <m:oMath xmlns:m="http://schemas.openxmlformats.org/officeDocument/2006/math">
                    <m:r>
                      <a:rPr lang="en-US" altLang="zh-CN" sz="1400" b="1" i="1" dirty="0" smtClean="0">
                        <a:solidFill>
                          <a:srgbClr val="FFFFFF"/>
                        </a:solidFill>
                        <a:latin typeface="Cambria Math" panose="02040503050406030204" pitchFamily="18" charset="0"/>
                        <a:ea typeface="苹方-简" panose="020B0400000000000000" pitchFamily="34" charset="-122"/>
                      </a:rPr>
                      <m:t>𝑻</m:t>
                    </m:r>
                    <m:r>
                      <a:rPr lang="en-US" altLang="zh-CN" sz="1400" b="1" i="1" dirty="0" smtClean="0">
                        <a:solidFill>
                          <a:srgbClr val="FFFFFF"/>
                        </a:solidFill>
                        <a:latin typeface="Cambria Math" panose="02040503050406030204" pitchFamily="18" charset="0"/>
                        <a:ea typeface="苹方-简" panose="020B0400000000000000" pitchFamily="34" charset="-122"/>
                      </a:rPr>
                      <m:t> </m:t>
                    </m:r>
                  </m:oMath>
                </a14:m>
                <a:r>
                  <a:rPr lang="en-US" altLang="zh-CN" sz="1400" b="1" dirty="0">
                    <a:solidFill>
                      <a:srgbClr val="FFFFFF"/>
                    </a:solidFill>
                    <a:latin typeface="苹方-简" panose="020B0400000000000000" pitchFamily="34" charset="-122"/>
                    <a:ea typeface="苹方-简" panose="020B0400000000000000" pitchFamily="34" charset="-122"/>
                  </a:rPr>
                  <a:t>steps</a:t>
                </a:r>
                <a:endParaRPr lang="zh-CN" altLang="en-US" sz="1400" b="1" dirty="0">
                  <a:solidFill>
                    <a:srgbClr val="FFFFFF"/>
                  </a:solidFill>
                  <a:latin typeface="苹方-简" panose="020B0400000000000000" pitchFamily="34" charset="-122"/>
                  <a:ea typeface="苹方-简" panose="020B0400000000000000" pitchFamily="34" charset="-122"/>
                </a:endParaRPr>
              </a:p>
            </p:txBody>
          </p:sp>
        </mc:Choice>
        <mc:Fallback xmlns="">
          <p:sp>
            <p:nvSpPr>
              <p:cNvPr id="16" name="文本框 15">
                <a:extLst>
                  <a:ext uri="{FF2B5EF4-FFF2-40B4-BE49-F238E27FC236}">
                    <a16:creationId xmlns:a16="http://schemas.microsoft.com/office/drawing/2014/main" id="{7A716053-AB5B-E66E-8A9E-4AE832E283C1}"/>
                  </a:ext>
                </a:extLst>
              </p:cNvPr>
              <p:cNvSpPr txBox="1">
                <a:spLocks noRot="1" noChangeAspect="1" noMove="1" noResize="1" noEditPoints="1" noAdjustHandles="1" noChangeArrowheads="1" noChangeShapeType="1" noTextEdit="1"/>
              </p:cNvSpPr>
              <p:nvPr/>
            </p:nvSpPr>
            <p:spPr>
              <a:xfrm>
                <a:off x="5517949" y="5090398"/>
                <a:ext cx="4452620" cy="307777"/>
              </a:xfrm>
              <a:prstGeom prst="rect">
                <a:avLst/>
              </a:prstGeom>
              <a:blipFill>
                <a:blip r:embed="rId7"/>
                <a:stretch>
                  <a:fillRect t="-1961" b="-215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350224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CE528-2837-7809-F747-DD29BA515EEC}"/>
            </a:ext>
          </a:extLst>
        </p:cNvPr>
        <p:cNvGrpSpPr/>
        <p:nvPr/>
      </p:nvGrpSpPr>
      <p:grpSpPr>
        <a:xfrm>
          <a:off x="0" y="0"/>
          <a:ext cx="0" cy="0"/>
          <a:chOff x="0" y="0"/>
          <a:chExt cx="0" cy="0"/>
        </a:xfrm>
      </p:grpSpPr>
      <p:sp>
        <p:nvSpPr>
          <p:cNvPr id="50" name="矩形 49">
            <a:extLst>
              <a:ext uri="{FF2B5EF4-FFF2-40B4-BE49-F238E27FC236}">
                <a16:creationId xmlns:a16="http://schemas.microsoft.com/office/drawing/2014/main" id="{1C736690-FE49-E880-654A-549ED454148D}"/>
              </a:ext>
            </a:extLst>
          </p:cNvPr>
          <p:cNvSpPr/>
          <p:nvPr/>
        </p:nvSpPr>
        <p:spPr>
          <a:xfrm>
            <a:off x="199692" y="888174"/>
            <a:ext cx="11680015" cy="5713353"/>
          </a:xfrm>
          <a:prstGeom prst="rect">
            <a:avLst/>
          </a:prstGeom>
          <a:gradFill>
            <a:gsLst>
              <a:gs pos="0">
                <a:srgbClr val="92BFB5"/>
              </a:gs>
              <a:gs pos="100000">
                <a:srgbClr val="52A4AE"/>
              </a:gs>
            </a:gsLst>
            <a:lin ang="5400000" scaled="1"/>
          </a:gra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7" name="文本框 26">
            <a:extLst>
              <a:ext uri="{FF2B5EF4-FFF2-40B4-BE49-F238E27FC236}">
                <a16:creationId xmlns:a16="http://schemas.microsoft.com/office/drawing/2014/main" id="{2F4206F4-872B-CB84-7F91-8B1E20FB133C}"/>
              </a:ext>
            </a:extLst>
          </p:cNvPr>
          <p:cNvSpPr txBox="1"/>
          <p:nvPr/>
        </p:nvSpPr>
        <p:spPr>
          <a:xfrm>
            <a:off x="5100176" y="256473"/>
            <a:ext cx="1879041" cy="584775"/>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研究内容</a:t>
            </a:r>
          </a:p>
        </p:txBody>
      </p:sp>
      <p:sp>
        <p:nvSpPr>
          <p:cNvPr id="7" name="文本框 6">
            <a:extLst>
              <a:ext uri="{FF2B5EF4-FFF2-40B4-BE49-F238E27FC236}">
                <a16:creationId xmlns:a16="http://schemas.microsoft.com/office/drawing/2014/main" id="{3A07EC70-35F4-18E5-0D84-0A2EA6BD2441}"/>
              </a:ext>
            </a:extLst>
          </p:cNvPr>
          <p:cNvSpPr txBox="1"/>
          <p:nvPr/>
        </p:nvSpPr>
        <p:spPr>
          <a:xfrm>
            <a:off x="199692" y="872604"/>
            <a:ext cx="6172232" cy="443865"/>
          </a:xfrm>
          <a:prstGeom prst="rect">
            <a:avLst/>
          </a:prstGeom>
          <a:solidFill>
            <a:schemeClr val="accent4"/>
          </a:solidFill>
        </p:spPr>
        <p:txBody>
          <a:bodyPr wrap="square" rtlCol="0">
            <a:noAutofit/>
          </a:bodyPr>
          <a:lstStyle/>
          <a:p>
            <a:r>
              <a:rPr lang="zh-CN" altLang="en-US" sz="2400" b="1" dirty="0">
                <a:solidFill>
                  <a:schemeClr val="bg1"/>
                </a:solidFill>
              </a:rPr>
              <a:t>单步推理</a:t>
            </a:r>
          </a:p>
        </p:txBody>
      </p:sp>
      <p:cxnSp>
        <p:nvCxnSpPr>
          <p:cNvPr id="5" name="直接箭头连接符 4">
            <a:extLst>
              <a:ext uri="{FF2B5EF4-FFF2-40B4-BE49-F238E27FC236}">
                <a16:creationId xmlns:a16="http://schemas.microsoft.com/office/drawing/2014/main" id="{52BC4499-3E59-271A-7B4F-A556007A0BE4}"/>
              </a:ext>
            </a:extLst>
          </p:cNvPr>
          <p:cNvCxnSpPr>
            <a:cxnSpLocks/>
          </p:cNvCxnSpPr>
          <p:nvPr/>
        </p:nvCxnSpPr>
        <p:spPr>
          <a:xfrm>
            <a:off x="6096000" y="2939995"/>
            <a:ext cx="0" cy="71552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8" name="图片 7">
            <a:extLst>
              <a:ext uri="{FF2B5EF4-FFF2-40B4-BE49-F238E27FC236}">
                <a16:creationId xmlns:a16="http://schemas.microsoft.com/office/drawing/2014/main" id="{29F99CD9-E517-09E8-F573-06249FB5C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919" y="3655524"/>
            <a:ext cx="9900159" cy="1606633"/>
          </a:xfrm>
          <a:prstGeom prst="rect">
            <a:avLst/>
          </a:prstGeom>
          <a:ln w="28575">
            <a:solidFill>
              <a:schemeClr val="tx1"/>
            </a:solidFill>
            <a:prstDash val="sysDash"/>
          </a:ln>
        </p:spPr>
      </p:pic>
      <p:sp>
        <p:nvSpPr>
          <p:cNvPr id="17" name="文本框 16">
            <a:extLst>
              <a:ext uri="{FF2B5EF4-FFF2-40B4-BE49-F238E27FC236}">
                <a16:creationId xmlns:a16="http://schemas.microsoft.com/office/drawing/2014/main" id="{6F9DEB39-B909-97DB-B379-70116BF373FB}"/>
              </a:ext>
            </a:extLst>
          </p:cNvPr>
          <p:cNvSpPr txBox="1"/>
          <p:nvPr/>
        </p:nvSpPr>
        <p:spPr>
          <a:xfrm>
            <a:off x="1507599" y="5363517"/>
            <a:ext cx="9064194" cy="1015663"/>
          </a:xfrm>
          <a:prstGeom prst="rect">
            <a:avLst/>
          </a:prstGeom>
          <a:noFill/>
        </p:spPr>
        <p:txBody>
          <a:bodyPr wrap="square" rtlCol="0">
            <a:spAutoFit/>
          </a:bodyPr>
          <a:lstStyle/>
          <a:p>
            <a:pPr algn="just"/>
            <a:r>
              <a:rPr lang="zh-CN" altLang="en-US" sz="2000" dirty="0">
                <a:solidFill>
                  <a:srgbClr val="FFFFFF"/>
                </a:solidFill>
                <a:latin typeface="苹方-简" panose="020B0400000000000000" pitchFamily="34" charset="-122"/>
                <a:ea typeface="苹方-简" panose="020B0400000000000000" pitchFamily="34" charset="-122"/>
              </a:rPr>
              <a:t>为了解决扩散模型多步推理导致推理时间过长的原因</a:t>
            </a:r>
            <a:r>
              <a:rPr lang="en-US" altLang="zh-CN" sz="2000" dirty="0">
                <a:solidFill>
                  <a:srgbClr val="FFFFFF"/>
                </a:solidFill>
                <a:latin typeface="苹方-简" panose="020B0400000000000000" pitchFamily="34" charset="-122"/>
                <a:ea typeface="苹方-简" panose="020B0400000000000000" pitchFamily="34" charset="-122"/>
              </a:rPr>
              <a:t>(</a:t>
            </a:r>
            <a:r>
              <a:rPr lang="zh-CN" altLang="en-US" sz="2000" dirty="0">
                <a:solidFill>
                  <a:srgbClr val="FFFFFF"/>
                </a:solidFill>
                <a:latin typeface="苹方-简" panose="020B0400000000000000" pitchFamily="34" charset="-122"/>
                <a:ea typeface="苹方-简" panose="020B0400000000000000" pitchFamily="34" charset="-122"/>
              </a:rPr>
              <a:t>单张</a:t>
            </a:r>
            <a:r>
              <a:rPr lang="en-US" altLang="zh-CN" sz="2000" dirty="0">
                <a:solidFill>
                  <a:srgbClr val="FFFFFF"/>
                </a:solidFill>
                <a:latin typeface="苹方-简" panose="020B0400000000000000" pitchFamily="34" charset="-122"/>
                <a:ea typeface="苹方-简" panose="020B0400000000000000" pitchFamily="34" charset="-122"/>
              </a:rPr>
              <a:t>640*480</a:t>
            </a:r>
            <a:r>
              <a:rPr lang="zh-CN" altLang="en-US" sz="2000" dirty="0">
                <a:solidFill>
                  <a:srgbClr val="FFFFFF"/>
                </a:solidFill>
                <a:latin typeface="苹方-简" panose="020B0400000000000000" pitchFamily="34" charset="-122"/>
                <a:ea typeface="苹方-简" panose="020B0400000000000000" pitchFamily="34" charset="-122"/>
              </a:rPr>
              <a:t>图像推理时间为</a:t>
            </a:r>
            <a:r>
              <a:rPr lang="en-US" altLang="zh-CN" sz="2000" dirty="0">
                <a:solidFill>
                  <a:srgbClr val="FFFFFF"/>
                </a:solidFill>
                <a:latin typeface="苹方-简" panose="020B0400000000000000" pitchFamily="34" charset="-122"/>
                <a:ea typeface="苹方-简" panose="020B0400000000000000" pitchFamily="34" charset="-122"/>
              </a:rPr>
              <a:t>24s)</a:t>
            </a:r>
            <a:r>
              <a:rPr lang="zh-CN" altLang="en-US" sz="2000" dirty="0">
                <a:solidFill>
                  <a:srgbClr val="FFFFFF"/>
                </a:solidFill>
                <a:latin typeface="苹方-简" panose="020B0400000000000000" pitchFamily="34" charset="-122"/>
                <a:ea typeface="苹方-简" panose="020B0400000000000000" pitchFamily="34" charset="-122"/>
              </a:rPr>
              <a:t>，我们首先对扩散模型进行了微调，从多步推理</a:t>
            </a:r>
            <a:r>
              <a:rPr lang="en-US" altLang="zh-CN" sz="2000" dirty="0">
                <a:solidFill>
                  <a:srgbClr val="FFFFFF"/>
                </a:solidFill>
                <a:latin typeface="苹方-简" panose="020B0400000000000000" pitchFamily="34" charset="-122"/>
                <a:ea typeface="苹方-简" panose="020B0400000000000000" pitchFamily="34" charset="-122"/>
              </a:rPr>
              <a:t>(50 steps)</a:t>
            </a:r>
            <a:r>
              <a:rPr lang="zh-CN" altLang="en-US" sz="2000" dirty="0">
                <a:solidFill>
                  <a:srgbClr val="FFFFFF"/>
                </a:solidFill>
                <a:latin typeface="苹方-简" panose="020B0400000000000000" pitchFamily="34" charset="-122"/>
                <a:ea typeface="苹方-简" panose="020B0400000000000000" pitchFamily="34" charset="-122"/>
              </a:rPr>
              <a:t>改为了单步推理</a:t>
            </a:r>
            <a:r>
              <a:rPr lang="en-US" altLang="zh-CN" sz="2000" dirty="0">
                <a:solidFill>
                  <a:srgbClr val="FFFFFF"/>
                </a:solidFill>
                <a:latin typeface="苹方-简" panose="020B0400000000000000" pitchFamily="34" charset="-122"/>
                <a:ea typeface="苹方-简" panose="020B0400000000000000" pitchFamily="34" charset="-122"/>
              </a:rPr>
              <a:t>(1 step).</a:t>
            </a:r>
            <a:endParaRPr lang="zh-CN" altLang="en-US" sz="2000" dirty="0">
              <a:solidFill>
                <a:srgbClr val="FFFFFF"/>
              </a:solidFill>
              <a:latin typeface="苹方-简" panose="020B0400000000000000" pitchFamily="34" charset="-122"/>
              <a:ea typeface="苹方-简" panose="020B0400000000000000" pitchFamily="34" charset="-122"/>
            </a:endParaRPr>
          </a:p>
        </p:txBody>
      </p:sp>
      <p:pic>
        <p:nvPicPr>
          <p:cNvPr id="18" name="图片 17">
            <a:extLst>
              <a:ext uri="{FF2B5EF4-FFF2-40B4-BE49-F238E27FC236}">
                <a16:creationId xmlns:a16="http://schemas.microsoft.com/office/drawing/2014/main" id="{E86EB7CA-1776-C38F-B138-BB9897785937}"/>
              </a:ext>
            </a:extLst>
          </p:cNvPr>
          <p:cNvPicPr>
            <a:picLocks noChangeAspect="1"/>
          </p:cNvPicPr>
          <p:nvPr/>
        </p:nvPicPr>
        <p:blipFill>
          <a:blip r:embed="rId4"/>
          <a:stretch>
            <a:fillRect/>
          </a:stretch>
        </p:blipFill>
        <p:spPr>
          <a:xfrm>
            <a:off x="985444" y="1494483"/>
            <a:ext cx="10221112" cy="1750544"/>
          </a:xfrm>
          <a:prstGeom prst="rect">
            <a:avLst/>
          </a:prstGeom>
          <a:ln w="19050">
            <a:solidFill>
              <a:schemeClr val="tx1"/>
            </a:solidFill>
            <a:prstDash val="dash"/>
          </a:ln>
        </p:spPr>
      </p:pic>
      <p:sp>
        <p:nvSpPr>
          <p:cNvPr id="2" name="矩形 1">
            <a:extLst>
              <a:ext uri="{FF2B5EF4-FFF2-40B4-BE49-F238E27FC236}">
                <a16:creationId xmlns:a16="http://schemas.microsoft.com/office/drawing/2014/main" id="{87A781AB-3CED-A25E-7EDE-8AF44D20C4AD}"/>
              </a:ext>
            </a:extLst>
          </p:cNvPr>
          <p:cNvSpPr/>
          <p:nvPr/>
        </p:nvSpPr>
        <p:spPr>
          <a:xfrm>
            <a:off x="985443" y="2993104"/>
            <a:ext cx="2952328" cy="2160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688737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A3EBC-4102-1C6C-7D39-83F68324ABC9}"/>
            </a:ext>
          </a:extLst>
        </p:cNvPr>
        <p:cNvGrpSpPr/>
        <p:nvPr/>
      </p:nvGrpSpPr>
      <p:grpSpPr>
        <a:xfrm>
          <a:off x="0" y="0"/>
          <a:ext cx="0" cy="0"/>
          <a:chOff x="0" y="0"/>
          <a:chExt cx="0" cy="0"/>
        </a:xfrm>
      </p:grpSpPr>
      <p:sp>
        <p:nvSpPr>
          <p:cNvPr id="50" name="矩形 49">
            <a:extLst>
              <a:ext uri="{FF2B5EF4-FFF2-40B4-BE49-F238E27FC236}">
                <a16:creationId xmlns:a16="http://schemas.microsoft.com/office/drawing/2014/main" id="{CBE1AF45-DA68-2948-22ED-3E18107D0D4E}"/>
              </a:ext>
            </a:extLst>
          </p:cNvPr>
          <p:cNvSpPr/>
          <p:nvPr/>
        </p:nvSpPr>
        <p:spPr>
          <a:xfrm>
            <a:off x="199692" y="888174"/>
            <a:ext cx="11680015" cy="5713353"/>
          </a:xfrm>
          <a:prstGeom prst="rect">
            <a:avLst/>
          </a:prstGeom>
          <a:gradFill>
            <a:gsLst>
              <a:gs pos="0">
                <a:srgbClr val="92BFB5"/>
              </a:gs>
              <a:gs pos="100000">
                <a:srgbClr val="52A4AE"/>
              </a:gs>
            </a:gsLst>
            <a:lin ang="5400000" scaled="1"/>
          </a:gra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7" name="文本框 26">
            <a:extLst>
              <a:ext uri="{FF2B5EF4-FFF2-40B4-BE49-F238E27FC236}">
                <a16:creationId xmlns:a16="http://schemas.microsoft.com/office/drawing/2014/main" id="{71847BEA-3115-1DF9-9708-55542767E00C}"/>
              </a:ext>
            </a:extLst>
          </p:cNvPr>
          <p:cNvSpPr txBox="1"/>
          <p:nvPr/>
        </p:nvSpPr>
        <p:spPr>
          <a:xfrm>
            <a:off x="5100176" y="256473"/>
            <a:ext cx="1879041" cy="584775"/>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研究内容</a:t>
            </a:r>
          </a:p>
        </p:txBody>
      </p:sp>
      <p:sp>
        <p:nvSpPr>
          <p:cNvPr id="7" name="文本框 6">
            <a:extLst>
              <a:ext uri="{FF2B5EF4-FFF2-40B4-BE49-F238E27FC236}">
                <a16:creationId xmlns:a16="http://schemas.microsoft.com/office/drawing/2014/main" id="{5CEFD206-FC66-2C73-81D4-A6793E751266}"/>
              </a:ext>
            </a:extLst>
          </p:cNvPr>
          <p:cNvSpPr txBox="1"/>
          <p:nvPr/>
        </p:nvSpPr>
        <p:spPr>
          <a:xfrm>
            <a:off x="199692" y="872604"/>
            <a:ext cx="6172232" cy="443865"/>
          </a:xfrm>
          <a:prstGeom prst="rect">
            <a:avLst/>
          </a:prstGeom>
          <a:solidFill>
            <a:schemeClr val="accent4"/>
          </a:solidFill>
        </p:spPr>
        <p:txBody>
          <a:bodyPr wrap="square" rtlCol="0">
            <a:noAutofit/>
          </a:bodyPr>
          <a:lstStyle/>
          <a:p>
            <a:r>
              <a:rPr lang="zh-CN" altLang="en-US" sz="2400" b="1" dirty="0">
                <a:solidFill>
                  <a:schemeClr val="bg1"/>
                </a:solidFill>
              </a:rPr>
              <a:t>单步推理</a:t>
            </a:r>
          </a:p>
        </p:txBody>
      </p:sp>
      <p:sp>
        <p:nvSpPr>
          <p:cNvPr id="4" name="矩形 3">
            <a:extLst>
              <a:ext uri="{FF2B5EF4-FFF2-40B4-BE49-F238E27FC236}">
                <a16:creationId xmlns:a16="http://schemas.microsoft.com/office/drawing/2014/main" id="{5F7396E4-996B-8BCE-3429-03F4ED53533B}"/>
              </a:ext>
            </a:extLst>
          </p:cNvPr>
          <p:cNvSpPr/>
          <p:nvPr/>
        </p:nvSpPr>
        <p:spPr>
          <a:xfrm>
            <a:off x="1154745" y="2847853"/>
            <a:ext cx="2952328" cy="2160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0135CCB-9194-9C22-21B2-45DB22E510D5}"/>
              </a:ext>
            </a:extLst>
          </p:cNvPr>
          <p:cNvSpPr txBox="1"/>
          <p:nvPr/>
        </p:nvSpPr>
        <p:spPr>
          <a:xfrm>
            <a:off x="1280278" y="3235898"/>
            <a:ext cx="9064194" cy="646331"/>
          </a:xfrm>
          <a:prstGeom prst="rect">
            <a:avLst/>
          </a:prstGeom>
          <a:noFill/>
        </p:spPr>
        <p:txBody>
          <a:bodyPr wrap="square" rtlCol="0">
            <a:spAutoFit/>
          </a:bodyPr>
          <a:lstStyle/>
          <a:p>
            <a:pPr algn="just"/>
            <a:r>
              <a:rPr lang="zh-CN" altLang="en-US" sz="1800" dirty="0">
                <a:solidFill>
                  <a:schemeClr val="bg1"/>
                </a:solidFill>
                <a:latin typeface="苹方-简" panose="020B0400000000000000" pitchFamily="34" charset="-122"/>
                <a:ea typeface="苹方-简" panose="020B0400000000000000" pitchFamily="34" charset="-122"/>
              </a:rPr>
              <a:t>但由于缺少了多步推理的逐渐精炼的过程，推理出的图像往往和会丢失许多边缘细节，如图所示：</a:t>
            </a:r>
          </a:p>
        </p:txBody>
      </p:sp>
      <p:pic>
        <p:nvPicPr>
          <p:cNvPr id="10" name="图片 9">
            <a:extLst>
              <a:ext uri="{FF2B5EF4-FFF2-40B4-BE49-F238E27FC236}">
                <a16:creationId xmlns:a16="http://schemas.microsoft.com/office/drawing/2014/main" id="{5AE7E327-B747-ED9F-088C-72DA60C39E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117" y="3919499"/>
            <a:ext cx="2880320" cy="2160432"/>
          </a:xfrm>
          <a:prstGeom prst="rect">
            <a:avLst/>
          </a:prstGeom>
        </p:spPr>
      </p:pic>
      <p:pic>
        <p:nvPicPr>
          <p:cNvPr id="11" name="图片 10">
            <a:extLst>
              <a:ext uri="{FF2B5EF4-FFF2-40B4-BE49-F238E27FC236}">
                <a16:creationId xmlns:a16="http://schemas.microsoft.com/office/drawing/2014/main" id="{E67EBF45-4577-8AF8-25BA-3A1F8D258A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5559" y="3918394"/>
            <a:ext cx="2880320" cy="2160433"/>
          </a:xfrm>
          <a:prstGeom prst="rect">
            <a:avLst/>
          </a:prstGeom>
        </p:spPr>
      </p:pic>
      <p:pic>
        <p:nvPicPr>
          <p:cNvPr id="12" name="图片 11">
            <a:extLst>
              <a:ext uri="{FF2B5EF4-FFF2-40B4-BE49-F238E27FC236}">
                <a16:creationId xmlns:a16="http://schemas.microsoft.com/office/drawing/2014/main" id="{7E082492-F185-1CDB-960D-249D7A58D8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5838" y="3933603"/>
            <a:ext cx="2880320" cy="2160433"/>
          </a:xfrm>
          <a:prstGeom prst="rect">
            <a:avLst/>
          </a:prstGeom>
        </p:spPr>
      </p:pic>
      <p:pic>
        <p:nvPicPr>
          <p:cNvPr id="13" name="图片 12">
            <a:extLst>
              <a:ext uri="{FF2B5EF4-FFF2-40B4-BE49-F238E27FC236}">
                <a16:creationId xmlns:a16="http://schemas.microsoft.com/office/drawing/2014/main" id="{7FDAB597-8DE1-CDED-9BED-9F85D1AC33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5919" y="1471740"/>
            <a:ext cx="9900159" cy="1606633"/>
          </a:xfrm>
          <a:prstGeom prst="rect">
            <a:avLst/>
          </a:prstGeom>
          <a:ln w="28575">
            <a:solidFill>
              <a:schemeClr val="tx1"/>
            </a:solidFill>
            <a:prstDash val="sysDash"/>
          </a:ln>
        </p:spPr>
      </p:pic>
      <p:sp>
        <p:nvSpPr>
          <p:cNvPr id="14" name="文本框 13">
            <a:extLst>
              <a:ext uri="{FF2B5EF4-FFF2-40B4-BE49-F238E27FC236}">
                <a16:creationId xmlns:a16="http://schemas.microsoft.com/office/drawing/2014/main" id="{A01B9C5E-CBC1-E10B-5752-B64713B5E234}"/>
              </a:ext>
            </a:extLst>
          </p:cNvPr>
          <p:cNvSpPr txBox="1"/>
          <p:nvPr/>
        </p:nvSpPr>
        <p:spPr>
          <a:xfrm>
            <a:off x="1687199" y="6094036"/>
            <a:ext cx="1618156" cy="400110"/>
          </a:xfrm>
          <a:prstGeom prst="rect">
            <a:avLst/>
          </a:prstGeom>
          <a:noFill/>
        </p:spPr>
        <p:txBody>
          <a:bodyPr wrap="square" rtlCol="0">
            <a:spAutoFit/>
          </a:bodyPr>
          <a:lstStyle/>
          <a:p>
            <a:pPr algn="ctr"/>
            <a:r>
              <a:rPr lang="en-US" altLang="zh-CN" sz="2000" dirty="0">
                <a:solidFill>
                  <a:schemeClr val="bg1"/>
                </a:solidFill>
                <a:latin typeface="苹方-简" panose="020B0400000000000000" pitchFamily="34" charset="-122"/>
                <a:ea typeface="苹方-简" panose="020B0400000000000000" pitchFamily="34" charset="-122"/>
              </a:rPr>
              <a:t>Image</a:t>
            </a:r>
            <a:endParaRPr lang="zh-CN" altLang="en-US" sz="2000" dirty="0">
              <a:solidFill>
                <a:schemeClr val="bg1"/>
              </a:solidFill>
              <a:latin typeface="苹方-简" panose="020B0400000000000000" pitchFamily="34" charset="-122"/>
              <a:ea typeface="苹方-简" panose="020B0400000000000000" pitchFamily="34" charset="-122"/>
            </a:endParaRPr>
          </a:p>
        </p:txBody>
      </p:sp>
      <p:sp>
        <p:nvSpPr>
          <p:cNvPr id="15" name="文本框 14">
            <a:extLst>
              <a:ext uri="{FF2B5EF4-FFF2-40B4-BE49-F238E27FC236}">
                <a16:creationId xmlns:a16="http://schemas.microsoft.com/office/drawing/2014/main" id="{948264F1-E6DF-F41E-1AB9-68A19D1AE6E9}"/>
              </a:ext>
            </a:extLst>
          </p:cNvPr>
          <p:cNvSpPr txBox="1"/>
          <p:nvPr/>
        </p:nvSpPr>
        <p:spPr>
          <a:xfrm>
            <a:off x="5286920" y="6094036"/>
            <a:ext cx="1618156" cy="400110"/>
          </a:xfrm>
          <a:prstGeom prst="rect">
            <a:avLst/>
          </a:prstGeom>
          <a:noFill/>
        </p:spPr>
        <p:txBody>
          <a:bodyPr wrap="square" rtlCol="0">
            <a:spAutoFit/>
          </a:bodyPr>
          <a:lstStyle/>
          <a:p>
            <a:pPr algn="ctr"/>
            <a:r>
              <a:rPr lang="en-US" altLang="zh-CN" sz="2000" dirty="0">
                <a:solidFill>
                  <a:schemeClr val="bg1"/>
                </a:solidFill>
                <a:latin typeface="苹方-简" panose="020B0400000000000000" pitchFamily="34" charset="-122"/>
                <a:ea typeface="苹方-简" panose="020B0400000000000000" pitchFamily="34" charset="-122"/>
              </a:rPr>
              <a:t>Marigold</a:t>
            </a:r>
            <a:endParaRPr lang="zh-CN" altLang="en-US" sz="2000" dirty="0">
              <a:solidFill>
                <a:schemeClr val="bg1"/>
              </a:solidFill>
              <a:latin typeface="苹方-简" panose="020B0400000000000000" pitchFamily="34" charset="-122"/>
              <a:ea typeface="苹方-简" panose="020B0400000000000000" pitchFamily="34" charset="-122"/>
            </a:endParaRPr>
          </a:p>
        </p:txBody>
      </p:sp>
      <p:sp>
        <p:nvSpPr>
          <p:cNvPr id="16" name="文本框 15">
            <a:extLst>
              <a:ext uri="{FF2B5EF4-FFF2-40B4-BE49-F238E27FC236}">
                <a16:creationId xmlns:a16="http://schemas.microsoft.com/office/drawing/2014/main" id="{F068FC88-721B-B71D-AD48-BB7E1CB28E42}"/>
              </a:ext>
            </a:extLst>
          </p:cNvPr>
          <p:cNvSpPr txBox="1"/>
          <p:nvPr/>
        </p:nvSpPr>
        <p:spPr>
          <a:xfrm>
            <a:off x="8110870" y="6094036"/>
            <a:ext cx="3169706" cy="400110"/>
          </a:xfrm>
          <a:prstGeom prst="rect">
            <a:avLst/>
          </a:prstGeom>
          <a:noFill/>
        </p:spPr>
        <p:txBody>
          <a:bodyPr wrap="square" rtlCol="0">
            <a:spAutoFit/>
          </a:bodyPr>
          <a:lstStyle/>
          <a:p>
            <a:pPr algn="ctr"/>
            <a:r>
              <a:rPr lang="en-US" altLang="zh-CN" sz="2000" dirty="0">
                <a:solidFill>
                  <a:schemeClr val="bg1"/>
                </a:solidFill>
                <a:latin typeface="苹方-简" panose="020B0400000000000000" pitchFamily="34" charset="-122"/>
                <a:ea typeface="苹方-简" panose="020B0400000000000000" pitchFamily="34" charset="-122"/>
              </a:rPr>
              <a:t>One-step version</a:t>
            </a:r>
            <a:endParaRPr lang="zh-CN" altLang="en-US" sz="2000" dirty="0">
              <a:solidFill>
                <a:schemeClr val="bg1"/>
              </a:solidFill>
              <a:latin typeface="苹方-简" panose="020B0400000000000000" pitchFamily="34" charset="-122"/>
              <a:ea typeface="苹方-简" panose="020B0400000000000000" pitchFamily="34" charset="-122"/>
            </a:endParaRPr>
          </a:p>
        </p:txBody>
      </p:sp>
    </p:spTree>
    <p:extLst>
      <p:ext uri="{BB962C8B-B14F-4D97-AF65-F5344CB8AC3E}">
        <p14:creationId xmlns:p14="http://schemas.microsoft.com/office/powerpoint/2010/main" val="147128664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00C12-2D70-72C0-ED16-84F43B47CDEB}"/>
            </a:ext>
          </a:extLst>
        </p:cNvPr>
        <p:cNvGrpSpPr/>
        <p:nvPr/>
      </p:nvGrpSpPr>
      <p:grpSpPr>
        <a:xfrm>
          <a:off x="0" y="0"/>
          <a:ext cx="0" cy="0"/>
          <a:chOff x="0" y="0"/>
          <a:chExt cx="0" cy="0"/>
        </a:xfrm>
      </p:grpSpPr>
      <p:sp>
        <p:nvSpPr>
          <p:cNvPr id="50" name="矩形 49">
            <a:extLst>
              <a:ext uri="{FF2B5EF4-FFF2-40B4-BE49-F238E27FC236}">
                <a16:creationId xmlns:a16="http://schemas.microsoft.com/office/drawing/2014/main" id="{45291097-05D3-135B-7678-5AAB61D73539}"/>
              </a:ext>
            </a:extLst>
          </p:cNvPr>
          <p:cNvSpPr/>
          <p:nvPr/>
        </p:nvSpPr>
        <p:spPr>
          <a:xfrm>
            <a:off x="199692" y="888174"/>
            <a:ext cx="11680015" cy="5713353"/>
          </a:xfrm>
          <a:prstGeom prst="rect">
            <a:avLst/>
          </a:prstGeom>
          <a:gradFill>
            <a:gsLst>
              <a:gs pos="0">
                <a:srgbClr val="92BFB5"/>
              </a:gs>
              <a:gs pos="100000">
                <a:srgbClr val="52A4AE"/>
              </a:gs>
            </a:gsLst>
            <a:lin ang="5400000" scaled="1"/>
          </a:gra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7" name="文本框 26">
            <a:extLst>
              <a:ext uri="{FF2B5EF4-FFF2-40B4-BE49-F238E27FC236}">
                <a16:creationId xmlns:a16="http://schemas.microsoft.com/office/drawing/2014/main" id="{C98EEEC8-0FBE-4E82-3D91-E59D9CDDB858}"/>
              </a:ext>
            </a:extLst>
          </p:cNvPr>
          <p:cNvSpPr txBox="1"/>
          <p:nvPr/>
        </p:nvSpPr>
        <p:spPr>
          <a:xfrm>
            <a:off x="5100176" y="256473"/>
            <a:ext cx="1879041" cy="584775"/>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研究内容</a:t>
            </a:r>
          </a:p>
        </p:txBody>
      </p:sp>
      <p:sp>
        <p:nvSpPr>
          <p:cNvPr id="7" name="文本框 6">
            <a:extLst>
              <a:ext uri="{FF2B5EF4-FFF2-40B4-BE49-F238E27FC236}">
                <a16:creationId xmlns:a16="http://schemas.microsoft.com/office/drawing/2014/main" id="{7ADFD517-6EBE-21FF-D096-CBB93F8D35A7}"/>
              </a:ext>
            </a:extLst>
          </p:cNvPr>
          <p:cNvSpPr txBox="1"/>
          <p:nvPr/>
        </p:nvSpPr>
        <p:spPr>
          <a:xfrm>
            <a:off x="199692" y="872604"/>
            <a:ext cx="6172232" cy="443865"/>
          </a:xfrm>
          <a:prstGeom prst="rect">
            <a:avLst/>
          </a:prstGeom>
          <a:solidFill>
            <a:schemeClr val="accent4"/>
          </a:solidFill>
        </p:spPr>
        <p:txBody>
          <a:bodyPr wrap="square" rtlCol="0">
            <a:noAutofit/>
          </a:bodyPr>
          <a:lstStyle/>
          <a:p>
            <a:r>
              <a:rPr lang="zh-CN" altLang="en-US" sz="2400" b="1" dirty="0">
                <a:solidFill>
                  <a:schemeClr val="bg1"/>
                </a:solidFill>
              </a:rPr>
              <a:t>为深度图的生成提供更丰富的语义信息</a:t>
            </a:r>
          </a:p>
          <a:p>
            <a:endParaRPr lang="zh-CN" altLang="en-US" sz="2400" b="1" dirty="0">
              <a:solidFill>
                <a:schemeClr val="bg1"/>
              </a:solidFill>
            </a:endParaRPr>
          </a:p>
        </p:txBody>
      </p:sp>
      <p:sp>
        <p:nvSpPr>
          <p:cNvPr id="2" name="标题 1">
            <a:extLst>
              <a:ext uri="{FF2B5EF4-FFF2-40B4-BE49-F238E27FC236}">
                <a16:creationId xmlns:a16="http://schemas.microsoft.com/office/drawing/2014/main" id="{A7C699FA-18DF-4E6D-9D8A-71263BABC403}"/>
              </a:ext>
            </a:extLst>
          </p:cNvPr>
          <p:cNvSpPr txBox="1">
            <a:spLocks/>
          </p:cNvSpPr>
          <p:nvPr/>
        </p:nvSpPr>
        <p:spPr>
          <a:xfrm>
            <a:off x="363130" y="786000"/>
            <a:ext cx="7965117"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endParaRPr lang="zh-CN" altLang="en-US" sz="3600" dirty="0">
              <a:latin typeface="苹方-简 中黑体" panose="020B0600000000000000" pitchFamily="34" charset="-122"/>
              <a:ea typeface="苹方-简 中黑体" panose="020B0600000000000000" pitchFamily="34" charset="-122"/>
            </a:endParaRPr>
          </a:p>
        </p:txBody>
      </p:sp>
      <p:sp>
        <p:nvSpPr>
          <p:cNvPr id="3" name="文本框 2">
            <a:extLst>
              <a:ext uri="{FF2B5EF4-FFF2-40B4-BE49-F238E27FC236}">
                <a16:creationId xmlns:a16="http://schemas.microsoft.com/office/drawing/2014/main" id="{68B659ED-5B67-F2BA-EA21-6D53FF491743}"/>
              </a:ext>
            </a:extLst>
          </p:cNvPr>
          <p:cNvSpPr txBox="1"/>
          <p:nvPr/>
        </p:nvSpPr>
        <p:spPr>
          <a:xfrm>
            <a:off x="363131" y="1420482"/>
            <a:ext cx="5228813" cy="3877985"/>
          </a:xfrm>
          <a:prstGeom prst="rect">
            <a:avLst/>
          </a:prstGeom>
          <a:noFill/>
        </p:spPr>
        <p:txBody>
          <a:bodyPr wrap="square" rtlCol="0">
            <a:spAutoFit/>
          </a:bodyPr>
          <a:lstStyle/>
          <a:p>
            <a:pPr algn="just"/>
            <a:r>
              <a:rPr lang="zh-CN" altLang="en-US" sz="1800" dirty="0">
                <a:solidFill>
                  <a:srgbClr val="FFFFFF"/>
                </a:solidFill>
                <a:latin typeface="Times New Roman" panose="02020603050405020304" pitchFamily="18" charset="0"/>
                <a:ea typeface="苹方-简" panose="020B0400000000000000" pitchFamily="34" charset="-122"/>
              </a:rPr>
              <a:t>我们选择条件扩散模型：</a:t>
            </a:r>
            <a:r>
              <a:rPr lang="en-US" altLang="zh-CN" sz="1800" dirty="0">
                <a:solidFill>
                  <a:srgbClr val="FFFFFF"/>
                </a:solidFill>
                <a:latin typeface="Times New Roman" panose="02020603050405020304" pitchFamily="18" charset="0"/>
                <a:ea typeface="苹方-简" panose="020B0400000000000000" pitchFamily="34" charset="-122"/>
              </a:rPr>
              <a:t>Stable Diffusion 2.1</a:t>
            </a:r>
            <a:r>
              <a:rPr lang="zh-CN" altLang="en-US" sz="1800" dirty="0">
                <a:solidFill>
                  <a:srgbClr val="FFFFFF"/>
                </a:solidFill>
                <a:latin typeface="Times New Roman" panose="02020603050405020304" pitchFamily="18" charset="0"/>
                <a:ea typeface="苹方-简" panose="020B0400000000000000" pitchFamily="34" charset="-122"/>
              </a:rPr>
              <a:t>作为我们的基础模型。根据</a:t>
            </a:r>
            <a:r>
              <a:rPr lang="en-US" altLang="zh-CN" sz="1800" dirty="0" err="1">
                <a:solidFill>
                  <a:srgbClr val="FFFFFF"/>
                </a:solidFill>
                <a:latin typeface="Times New Roman" panose="02020603050405020304" pitchFamily="18" charset="0"/>
                <a:ea typeface="苹方-简" panose="020B0400000000000000" pitchFamily="34" charset="-122"/>
              </a:rPr>
              <a:t>Genpercept</a:t>
            </a:r>
            <a:r>
              <a:rPr lang="zh-CN" altLang="en-US" sz="1800" dirty="0">
                <a:solidFill>
                  <a:srgbClr val="FFFFFF"/>
                </a:solidFill>
                <a:latin typeface="Times New Roman" panose="02020603050405020304" pitchFamily="18" charset="0"/>
                <a:ea typeface="苹方-简" panose="020B0400000000000000" pitchFamily="34" charset="-122"/>
              </a:rPr>
              <a:t>进行的实验指出，</a:t>
            </a:r>
            <a:r>
              <a:rPr lang="en-US" altLang="zh-CN" sz="1800" dirty="0">
                <a:solidFill>
                  <a:srgbClr val="FFFFFF"/>
                </a:solidFill>
                <a:latin typeface="Times New Roman" panose="02020603050405020304" pitchFamily="18" charset="0"/>
                <a:ea typeface="苹方-简" panose="020B0400000000000000" pitchFamily="34" charset="-122"/>
              </a:rPr>
              <a:t>Stable Diffusion</a:t>
            </a:r>
            <a:r>
              <a:rPr lang="zh-CN" altLang="en-US" sz="1800" dirty="0">
                <a:solidFill>
                  <a:srgbClr val="FFFFFF"/>
                </a:solidFill>
                <a:latin typeface="Times New Roman" panose="02020603050405020304" pitchFamily="18" charset="0"/>
                <a:ea typeface="苹方-简" panose="020B0400000000000000" pitchFamily="34" charset="-122"/>
              </a:rPr>
              <a:t>从数据集</a:t>
            </a:r>
            <a:r>
              <a:rPr lang="en-US" altLang="zh-CN" sz="1800" dirty="0">
                <a:solidFill>
                  <a:srgbClr val="FFFFFF"/>
                </a:solidFill>
                <a:latin typeface="Times New Roman" panose="02020603050405020304" pitchFamily="18" charset="0"/>
                <a:ea typeface="苹方-简" panose="020B0400000000000000" pitchFamily="34" charset="-122"/>
              </a:rPr>
              <a:t>LAION-5B</a:t>
            </a:r>
            <a:r>
              <a:rPr lang="zh-CN" altLang="en-US" sz="1800" dirty="0">
                <a:solidFill>
                  <a:srgbClr val="FFFFFF"/>
                </a:solidFill>
                <a:latin typeface="Times New Roman" panose="02020603050405020304" pitchFamily="18" charset="0"/>
                <a:ea typeface="苹方-简" panose="020B0400000000000000" pitchFamily="34" charset="-122"/>
              </a:rPr>
              <a:t>上学习到的知识先验都存储在其</a:t>
            </a:r>
            <a:r>
              <a:rPr lang="en-US" altLang="zh-CN" sz="1800" dirty="0">
                <a:solidFill>
                  <a:srgbClr val="FFFFFF"/>
                </a:solidFill>
                <a:latin typeface="Times New Roman" panose="02020603050405020304" pitchFamily="18" charset="0"/>
                <a:ea typeface="苹方-简" panose="020B0400000000000000" pitchFamily="34" charset="-122"/>
              </a:rPr>
              <a:t>U-Net</a:t>
            </a:r>
            <a:r>
              <a:rPr lang="zh-CN" altLang="en-US" sz="1800" dirty="0">
                <a:solidFill>
                  <a:srgbClr val="FFFFFF"/>
                </a:solidFill>
                <a:latin typeface="Times New Roman" panose="02020603050405020304" pitchFamily="18" charset="0"/>
                <a:ea typeface="苹方-简" panose="020B0400000000000000" pitchFamily="34" charset="-122"/>
              </a:rPr>
              <a:t>网络中，而与其另一个主要模块</a:t>
            </a:r>
            <a:r>
              <a:rPr lang="en-US" altLang="zh-CN" sz="1800" dirty="0">
                <a:solidFill>
                  <a:srgbClr val="FFFFFF"/>
                </a:solidFill>
                <a:latin typeface="Times New Roman" panose="02020603050405020304" pitchFamily="18" charset="0"/>
                <a:ea typeface="苹方-简" panose="020B0400000000000000" pitchFamily="34" charset="-122"/>
              </a:rPr>
              <a:t>VAE</a:t>
            </a:r>
            <a:r>
              <a:rPr lang="zh-CN" altLang="en-US" sz="1800" dirty="0">
                <a:solidFill>
                  <a:srgbClr val="FFFFFF"/>
                </a:solidFill>
                <a:latin typeface="Times New Roman" panose="02020603050405020304" pitchFamily="18" charset="0"/>
                <a:ea typeface="苹方-简" panose="020B0400000000000000" pitchFamily="34" charset="-122"/>
              </a:rPr>
              <a:t>编码器无关。</a:t>
            </a:r>
            <a:endParaRPr lang="en-US" altLang="zh-CN" sz="1800" dirty="0">
              <a:solidFill>
                <a:srgbClr val="FFFFFF"/>
              </a:solidFill>
              <a:latin typeface="Times New Roman" panose="02020603050405020304" pitchFamily="18" charset="0"/>
              <a:ea typeface="苹方-简" panose="020B0400000000000000" pitchFamily="34" charset="-122"/>
            </a:endParaRPr>
          </a:p>
          <a:p>
            <a:pPr algn="just"/>
            <a:endParaRPr lang="en-US" altLang="zh-CN" sz="1400" dirty="0">
              <a:solidFill>
                <a:srgbClr val="FFFFFF"/>
              </a:solidFill>
              <a:latin typeface="Times New Roman" panose="02020603050405020304" pitchFamily="18" charset="0"/>
              <a:ea typeface="苹方-简" panose="020B0400000000000000" pitchFamily="34" charset="-122"/>
            </a:endParaRPr>
          </a:p>
          <a:p>
            <a:pPr algn="just"/>
            <a:r>
              <a:rPr lang="zh-CN" altLang="en-US" sz="1800" dirty="0">
                <a:solidFill>
                  <a:srgbClr val="FFFFFF"/>
                </a:solidFill>
                <a:latin typeface="Times New Roman" panose="02020603050405020304" pitchFamily="18" charset="0"/>
                <a:ea typeface="苹方-简" panose="020B0400000000000000" pitchFamily="34" charset="-122"/>
              </a:rPr>
              <a:t>因此，我们的主要任务就是提供给</a:t>
            </a:r>
            <a:r>
              <a:rPr lang="en-US" altLang="zh-CN" sz="1800" dirty="0">
                <a:solidFill>
                  <a:srgbClr val="FFFFFF"/>
                </a:solidFill>
                <a:latin typeface="Times New Roman" panose="02020603050405020304" pitchFamily="18" charset="0"/>
                <a:ea typeface="苹方-简" panose="020B0400000000000000" pitchFamily="34" charset="-122"/>
              </a:rPr>
              <a:t>U-Net</a:t>
            </a:r>
            <a:r>
              <a:rPr lang="zh-CN" altLang="en-US" sz="1800" dirty="0">
                <a:solidFill>
                  <a:srgbClr val="FFFFFF"/>
                </a:solidFill>
                <a:latin typeface="Times New Roman" panose="02020603050405020304" pitchFamily="18" charset="0"/>
                <a:ea typeface="苹方-简" panose="020B0400000000000000" pitchFamily="34" charset="-122"/>
              </a:rPr>
              <a:t>网络更丰富的语义信息，让</a:t>
            </a:r>
            <a:r>
              <a:rPr lang="en-US" altLang="zh-CN" sz="1800" dirty="0">
                <a:solidFill>
                  <a:srgbClr val="FFFFFF"/>
                </a:solidFill>
                <a:latin typeface="Times New Roman" panose="02020603050405020304" pitchFamily="18" charset="0"/>
                <a:ea typeface="苹方-简" panose="020B0400000000000000" pitchFamily="34" charset="-122"/>
              </a:rPr>
              <a:t>U-Net</a:t>
            </a:r>
            <a:r>
              <a:rPr lang="zh-CN" altLang="en-US" sz="1800" dirty="0">
                <a:solidFill>
                  <a:srgbClr val="FFFFFF"/>
                </a:solidFill>
                <a:latin typeface="Times New Roman" panose="02020603050405020304" pitchFamily="18" charset="0"/>
                <a:ea typeface="苹方-简" panose="020B0400000000000000" pitchFamily="34" charset="-122"/>
              </a:rPr>
              <a:t>可以从更多的信息中学习深度图的推理。</a:t>
            </a:r>
            <a:endParaRPr lang="en-US" altLang="zh-CN" sz="1800" dirty="0">
              <a:solidFill>
                <a:srgbClr val="FFFFFF"/>
              </a:solidFill>
              <a:latin typeface="Times New Roman" panose="02020603050405020304" pitchFamily="18" charset="0"/>
              <a:ea typeface="苹方-简" panose="020B0400000000000000" pitchFamily="34" charset="-122"/>
            </a:endParaRPr>
          </a:p>
          <a:p>
            <a:pPr algn="just"/>
            <a:endParaRPr lang="en-US" altLang="zh-CN" sz="1600" dirty="0">
              <a:solidFill>
                <a:srgbClr val="FFFFFF"/>
              </a:solidFill>
              <a:latin typeface="Times New Roman" panose="02020603050405020304" pitchFamily="18" charset="0"/>
              <a:ea typeface="苹方-简" panose="020B0400000000000000" pitchFamily="34" charset="-122"/>
            </a:endParaRPr>
          </a:p>
          <a:p>
            <a:pPr algn="just"/>
            <a:r>
              <a:rPr lang="zh-CN" altLang="en-US" sz="1800" dirty="0">
                <a:solidFill>
                  <a:srgbClr val="FFFFFF"/>
                </a:solidFill>
                <a:latin typeface="Times New Roman" panose="02020603050405020304" pitchFamily="18" charset="0"/>
                <a:ea typeface="苹方-简" panose="020B0400000000000000" pitchFamily="34" charset="-122"/>
              </a:rPr>
              <a:t>一种解决思路是加入除</a:t>
            </a:r>
            <a:r>
              <a:rPr lang="en-US" altLang="zh-CN" sz="1800" dirty="0">
                <a:solidFill>
                  <a:srgbClr val="FFFFFF"/>
                </a:solidFill>
                <a:latin typeface="Times New Roman" panose="02020603050405020304" pitchFamily="18" charset="0"/>
                <a:ea typeface="苹方-简" panose="020B0400000000000000" pitchFamily="34" charset="-122"/>
              </a:rPr>
              <a:t>RGB</a:t>
            </a:r>
            <a:r>
              <a:rPr lang="zh-CN" altLang="en-US" sz="1800" dirty="0">
                <a:solidFill>
                  <a:srgbClr val="FFFFFF"/>
                </a:solidFill>
                <a:latin typeface="Times New Roman" panose="02020603050405020304" pitchFamily="18" charset="0"/>
                <a:ea typeface="苹方-简" panose="020B0400000000000000" pitchFamily="34" charset="-122"/>
              </a:rPr>
              <a:t>图像外的额外细节辅助模型学习，如图</a:t>
            </a:r>
            <a:r>
              <a:rPr lang="en-US" altLang="zh-CN" sz="1800" dirty="0">
                <a:solidFill>
                  <a:srgbClr val="FFFFFF"/>
                </a:solidFill>
                <a:latin typeface="Times New Roman" panose="02020603050405020304" pitchFamily="18" charset="0"/>
                <a:ea typeface="苹方-简" panose="020B0400000000000000" pitchFamily="34" charset="-122"/>
              </a:rPr>
              <a:t>1</a:t>
            </a:r>
            <a:r>
              <a:rPr lang="zh-CN" altLang="en-US" sz="1800" dirty="0">
                <a:solidFill>
                  <a:srgbClr val="FFFFFF"/>
                </a:solidFill>
                <a:latin typeface="Times New Roman" panose="02020603050405020304" pitchFamily="18" charset="0"/>
                <a:ea typeface="苹方-简" panose="020B0400000000000000" pitchFamily="34" charset="-122"/>
              </a:rPr>
              <a:t>，该思路采用了</a:t>
            </a:r>
            <a:r>
              <a:rPr lang="en-US" altLang="zh-CN" sz="1800" dirty="0">
                <a:solidFill>
                  <a:srgbClr val="FFFFFF"/>
                </a:solidFill>
                <a:latin typeface="Times New Roman" panose="02020603050405020304" pitchFamily="18" charset="0"/>
                <a:ea typeface="苹方-简" panose="020B0400000000000000" pitchFamily="34" charset="-122"/>
              </a:rPr>
              <a:t>Depth Anything V2 small</a:t>
            </a:r>
            <a:r>
              <a:rPr lang="zh-CN" altLang="en-US" sz="1800" dirty="0">
                <a:solidFill>
                  <a:srgbClr val="FFFFFF"/>
                </a:solidFill>
                <a:latin typeface="Times New Roman" panose="02020603050405020304" pitchFamily="18" charset="0"/>
                <a:ea typeface="苹方-简" panose="020B0400000000000000" pitchFamily="34" charset="-122"/>
              </a:rPr>
              <a:t>模型生成的深度图，作为辅助信息辅助模型学习图像的深度信息</a:t>
            </a:r>
          </a:p>
        </p:txBody>
      </p:sp>
      <p:pic>
        <p:nvPicPr>
          <p:cNvPr id="4" name="图片 3">
            <a:extLst>
              <a:ext uri="{FF2B5EF4-FFF2-40B4-BE49-F238E27FC236}">
                <a16:creationId xmlns:a16="http://schemas.microsoft.com/office/drawing/2014/main" id="{2B3E6891-3920-9A1F-1310-42E5F693004F}"/>
              </a:ext>
            </a:extLst>
          </p:cNvPr>
          <p:cNvPicPr>
            <a:picLocks noChangeAspect="1"/>
          </p:cNvPicPr>
          <p:nvPr/>
        </p:nvPicPr>
        <p:blipFill>
          <a:blip r:embed="rId3"/>
          <a:stretch>
            <a:fillRect/>
          </a:stretch>
        </p:blipFill>
        <p:spPr>
          <a:xfrm>
            <a:off x="5806153" y="4289819"/>
            <a:ext cx="6200904" cy="1200328"/>
          </a:xfrm>
          <a:prstGeom prst="rect">
            <a:avLst/>
          </a:prstGeom>
        </p:spPr>
      </p:pic>
      <p:grpSp>
        <p:nvGrpSpPr>
          <p:cNvPr id="5" name="组合 4">
            <a:extLst>
              <a:ext uri="{FF2B5EF4-FFF2-40B4-BE49-F238E27FC236}">
                <a16:creationId xmlns:a16="http://schemas.microsoft.com/office/drawing/2014/main" id="{09EF6619-702D-43F5-981D-A28DE4F7FF71}"/>
              </a:ext>
            </a:extLst>
          </p:cNvPr>
          <p:cNvGrpSpPr/>
          <p:nvPr/>
        </p:nvGrpSpPr>
        <p:grpSpPr>
          <a:xfrm>
            <a:off x="5687799" y="1403073"/>
            <a:ext cx="6304510" cy="1986018"/>
            <a:chOff x="5836189" y="945492"/>
            <a:chExt cx="6170868" cy="2003287"/>
          </a:xfrm>
          <a:solidFill>
            <a:schemeClr val="bg1"/>
          </a:solidFill>
        </p:grpSpPr>
        <p:pic>
          <p:nvPicPr>
            <p:cNvPr id="6" name="图片 5">
              <a:extLst>
                <a:ext uri="{FF2B5EF4-FFF2-40B4-BE49-F238E27FC236}">
                  <a16:creationId xmlns:a16="http://schemas.microsoft.com/office/drawing/2014/main" id="{C239D69B-EC1C-2985-6702-BD8CFE9E09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9173" y="945492"/>
              <a:ext cx="6147884" cy="2003287"/>
            </a:xfrm>
            <a:prstGeom prst="rect">
              <a:avLst/>
            </a:prstGeom>
            <a:grpFill/>
          </p:spPr>
        </p:pic>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9EE3AC38-33DE-82DF-91CA-53B3EB13BEBC}"/>
                    </a:ext>
                  </a:extLst>
                </p:cNvPr>
                <p:cNvSpPr txBox="1"/>
                <p:nvPr/>
              </p:nvSpPr>
              <p:spPr>
                <a:xfrm>
                  <a:off x="5836189" y="2437376"/>
                  <a:ext cx="167868" cy="247953"/>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050" b="1" i="1" smtClean="0">
                            <a:latin typeface="Cambria Math" panose="02040503050406030204" pitchFamily="18" charset="0"/>
                          </a:rPr>
                          <m:t>𝒚</m:t>
                        </m:r>
                      </m:oMath>
                    </m:oMathPara>
                  </a14:m>
                  <a:endParaRPr lang="zh-CN" altLang="en-US" sz="1050" b="1" i="1" dirty="0"/>
                </a:p>
              </p:txBody>
            </p:sp>
          </mc:Choice>
          <mc:Fallback>
            <p:sp>
              <p:nvSpPr>
                <p:cNvPr id="8" name="文本框 7">
                  <a:extLst>
                    <a:ext uri="{FF2B5EF4-FFF2-40B4-BE49-F238E27FC236}">
                      <a16:creationId xmlns:a16="http://schemas.microsoft.com/office/drawing/2014/main" id="{9EE3AC38-33DE-82DF-91CA-53B3EB13BEBC}"/>
                    </a:ext>
                  </a:extLst>
                </p:cNvPr>
                <p:cNvSpPr txBox="1">
                  <a:spLocks noRot="1" noChangeAspect="1" noMove="1" noResize="1" noEditPoints="1" noAdjustHandles="1" noChangeArrowheads="1" noChangeShapeType="1" noTextEdit="1"/>
                </p:cNvSpPr>
                <p:nvPr/>
              </p:nvSpPr>
              <p:spPr>
                <a:xfrm>
                  <a:off x="5836189" y="2437376"/>
                  <a:ext cx="167868" cy="247953"/>
                </a:xfrm>
                <a:prstGeom prst="rect">
                  <a:avLst/>
                </a:prstGeom>
                <a:blipFill>
                  <a:blip r:embed="rId5"/>
                  <a:stretch>
                    <a:fillRect r="-28571" b="-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1FA520F0-E1AC-36C2-ED22-CDDFFC664029}"/>
                    </a:ext>
                  </a:extLst>
                </p:cNvPr>
                <p:cNvSpPr txBox="1"/>
                <p:nvPr/>
              </p:nvSpPr>
              <p:spPr>
                <a:xfrm>
                  <a:off x="7934903" y="2132856"/>
                  <a:ext cx="167868" cy="254590"/>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050" b="1" i="1" smtClean="0">
                                <a:latin typeface="Cambria Math" panose="02040503050406030204" pitchFamily="18" charset="0"/>
                              </a:rPr>
                            </m:ctrlPr>
                          </m:sSupPr>
                          <m:e>
                            <m:r>
                              <a:rPr lang="en-US" altLang="zh-CN" sz="1050" b="1" i="1" smtClean="0">
                                <a:latin typeface="Cambria Math" panose="02040503050406030204" pitchFamily="18" charset="0"/>
                              </a:rPr>
                              <m:t>𝒛</m:t>
                            </m:r>
                          </m:e>
                          <m:sup>
                            <m:r>
                              <a:rPr lang="en-US" altLang="zh-CN" sz="1050" b="1" i="1" smtClean="0">
                                <a:latin typeface="Cambria Math" panose="02040503050406030204" pitchFamily="18" charset="0"/>
                              </a:rPr>
                              <m:t>(</m:t>
                            </m:r>
                            <m:r>
                              <a:rPr lang="en-US" altLang="zh-CN" sz="1050" b="1" i="1" smtClean="0">
                                <a:latin typeface="Cambria Math" panose="02040503050406030204" pitchFamily="18" charset="0"/>
                              </a:rPr>
                              <m:t>𝒅</m:t>
                            </m:r>
                            <m:r>
                              <a:rPr lang="en-US" altLang="zh-CN" sz="1050" b="1" i="1" smtClean="0">
                                <a:latin typeface="Cambria Math" panose="02040503050406030204" pitchFamily="18" charset="0"/>
                              </a:rPr>
                              <m:t>)</m:t>
                            </m:r>
                          </m:sup>
                        </m:sSup>
                      </m:oMath>
                    </m:oMathPara>
                  </a14:m>
                  <a:endParaRPr lang="zh-CN" altLang="en-US" sz="1050" b="1" dirty="0"/>
                </a:p>
              </p:txBody>
            </p:sp>
          </mc:Choice>
          <mc:Fallback>
            <p:sp>
              <p:nvSpPr>
                <p:cNvPr id="9" name="文本框 8">
                  <a:extLst>
                    <a:ext uri="{FF2B5EF4-FFF2-40B4-BE49-F238E27FC236}">
                      <a16:creationId xmlns:a16="http://schemas.microsoft.com/office/drawing/2014/main" id="{1FA520F0-E1AC-36C2-ED22-CDDFFC664029}"/>
                    </a:ext>
                  </a:extLst>
                </p:cNvPr>
                <p:cNvSpPr txBox="1">
                  <a:spLocks noRot="1" noChangeAspect="1" noMove="1" noResize="1" noEditPoints="1" noAdjustHandles="1" noChangeArrowheads="1" noChangeShapeType="1" noTextEdit="1"/>
                </p:cNvSpPr>
                <p:nvPr/>
              </p:nvSpPr>
              <p:spPr>
                <a:xfrm>
                  <a:off x="7934903" y="2132856"/>
                  <a:ext cx="167868" cy="254590"/>
                </a:xfrm>
                <a:prstGeom prst="rect">
                  <a:avLst/>
                </a:prstGeom>
                <a:blipFill>
                  <a:blip r:embed="rId6"/>
                  <a:stretch>
                    <a:fillRect r="-103571"/>
                  </a:stretch>
                </a:blipFill>
              </p:spPr>
              <p:txBody>
                <a:bodyPr/>
                <a:lstStyle/>
                <a:p>
                  <a:r>
                    <a:rPr lang="zh-CN" altLang="en-US">
                      <a:noFill/>
                    </a:rPr>
                    <a:t> </a:t>
                  </a:r>
                </a:p>
              </p:txBody>
            </p:sp>
          </mc:Fallback>
        </mc:AlternateContent>
      </p:grpSp>
      <p:sp>
        <p:nvSpPr>
          <p:cNvPr id="10" name="文本框 9">
            <a:extLst>
              <a:ext uri="{FF2B5EF4-FFF2-40B4-BE49-F238E27FC236}">
                <a16:creationId xmlns:a16="http://schemas.microsoft.com/office/drawing/2014/main" id="{3A6DB253-53A5-BE31-E8C4-78E8574628DE}"/>
              </a:ext>
            </a:extLst>
          </p:cNvPr>
          <p:cNvSpPr txBox="1"/>
          <p:nvPr/>
        </p:nvSpPr>
        <p:spPr>
          <a:xfrm>
            <a:off x="5896622" y="3389091"/>
            <a:ext cx="5681956" cy="338554"/>
          </a:xfrm>
          <a:prstGeom prst="rect">
            <a:avLst/>
          </a:prstGeom>
          <a:noFill/>
        </p:spPr>
        <p:txBody>
          <a:bodyPr wrap="square" rtlCol="0">
            <a:spAutoFit/>
          </a:bodyPr>
          <a:lstStyle/>
          <a:p>
            <a:pPr algn="ctr"/>
            <a:r>
              <a:rPr lang="zh-CN" altLang="en-US" sz="1600" dirty="0">
                <a:solidFill>
                  <a:schemeClr val="bg1"/>
                </a:solidFill>
              </a:rPr>
              <a:t>图</a:t>
            </a:r>
            <a:r>
              <a:rPr lang="en-US" altLang="zh-CN" sz="1600" dirty="0">
                <a:solidFill>
                  <a:schemeClr val="bg1"/>
                </a:solidFill>
              </a:rPr>
              <a:t>1. </a:t>
            </a:r>
            <a:r>
              <a:rPr lang="zh-CN" altLang="en-US" sz="1600" dirty="0">
                <a:solidFill>
                  <a:schemeClr val="bg1"/>
                </a:solidFill>
              </a:rPr>
              <a:t>使用预训练模型提供语义信息的一种思路</a:t>
            </a:r>
          </a:p>
        </p:txBody>
      </p:sp>
      <p:sp>
        <p:nvSpPr>
          <p:cNvPr id="11" name="文本框 10">
            <a:extLst>
              <a:ext uri="{FF2B5EF4-FFF2-40B4-BE49-F238E27FC236}">
                <a16:creationId xmlns:a16="http://schemas.microsoft.com/office/drawing/2014/main" id="{9A2AD44B-D718-D644-8B10-B5B8C3D6432C}"/>
              </a:ext>
            </a:extLst>
          </p:cNvPr>
          <p:cNvSpPr txBox="1"/>
          <p:nvPr/>
        </p:nvSpPr>
        <p:spPr>
          <a:xfrm>
            <a:off x="5896622" y="5499960"/>
            <a:ext cx="5681956" cy="338554"/>
          </a:xfrm>
          <a:prstGeom prst="rect">
            <a:avLst/>
          </a:prstGeom>
          <a:noFill/>
        </p:spPr>
        <p:txBody>
          <a:bodyPr wrap="square" rtlCol="0">
            <a:spAutoFit/>
          </a:bodyPr>
          <a:lstStyle/>
          <a:p>
            <a:pPr algn="ctr"/>
            <a:r>
              <a:rPr lang="zh-CN" altLang="en-US" sz="1600" dirty="0">
                <a:solidFill>
                  <a:schemeClr val="bg1"/>
                </a:solidFill>
              </a:rPr>
              <a:t>图</a:t>
            </a:r>
            <a:r>
              <a:rPr lang="en-US" altLang="zh-CN" sz="1600" dirty="0">
                <a:solidFill>
                  <a:schemeClr val="bg1"/>
                </a:solidFill>
              </a:rPr>
              <a:t>2. Depth Anything v2</a:t>
            </a:r>
            <a:r>
              <a:rPr lang="zh-CN" altLang="en-US" sz="1600" dirty="0">
                <a:solidFill>
                  <a:schemeClr val="bg1"/>
                </a:solidFill>
              </a:rPr>
              <a:t>的推理时长、参数量与模型准确率</a:t>
            </a:r>
          </a:p>
        </p:txBody>
      </p:sp>
    </p:spTree>
    <p:extLst>
      <p:ext uri="{BB962C8B-B14F-4D97-AF65-F5344CB8AC3E}">
        <p14:creationId xmlns:p14="http://schemas.microsoft.com/office/powerpoint/2010/main" val="342159416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A2C64-91F3-F90D-DA37-EADAA7EE0E13}"/>
            </a:ext>
          </a:extLst>
        </p:cNvPr>
        <p:cNvGrpSpPr/>
        <p:nvPr/>
      </p:nvGrpSpPr>
      <p:grpSpPr>
        <a:xfrm>
          <a:off x="0" y="0"/>
          <a:ext cx="0" cy="0"/>
          <a:chOff x="0" y="0"/>
          <a:chExt cx="0" cy="0"/>
        </a:xfrm>
      </p:grpSpPr>
      <p:sp>
        <p:nvSpPr>
          <p:cNvPr id="50" name="矩形 49">
            <a:extLst>
              <a:ext uri="{FF2B5EF4-FFF2-40B4-BE49-F238E27FC236}">
                <a16:creationId xmlns:a16="http://schemas.microsoft.com/office/drawing/2014/main" id="{6AC4D8D0-9773-BA1A-E792-8DFEEBC7985F}"/>
              </a:ext>
            </a:extLst>
          </p:cNvPr>
          <p:cNvSpPr/>
          <p:nvPr/>
        </p:nvSpPr>
        <p:spPr>
          <a:xfrm>
            <a:off x="199692" y="888174"/>
            <a:ext cx="11680015" cy="5713353"/>
          </a:xfrm>
          <a:prstGeom prst="rect">
            <a:avLst/>
          </a:prstGeom>
          <a:gradFill>
            <a:gsLst>
              <a:gs pos="0">
                <a:srgbClr val="92BFB5"/>
              </a:gs>
              <a:gs pos="100000">
                <a:srgbClr val="52A4AE"/>
              </a:gs>
            </a:gsLst>
            <a:lin ang="5400000" scaled="1"/>
          </a:gra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7" name="文本框 26">
            <a:extLst>
              <a:ext uri="{FF2B5EF4-FFF2-40B4-BE49-F238E27FC236}">
                <a16:creationId xmlns:a16="http://schemas.microsoft.com/office/drawing/2014/main" id="{143E17D3-BE3A-D9BE-F7DE-F4AD54D34734}"/>
              </a:ext>
            </a:extLst>
          </p:cNvPr>
          <p:cNvSpPr txBox="1"/>
          <p:nvPr/>
        </p:nvSpPr>
        <p:spPr>
          <a:xfrm>
            <a:off x="5100176" y="256473"/>
            <a:ext cx="1879041" cy="584775"/>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研究内容</a:t>
            </a:r>
          </a:p>
        </p:txBody>
      </p:sp>
      <p:sp>
        <p:nvSpPr>
          <p:cNvPr id="7" name="文本框 6">
            <a:extLst>
              <a:ext uri="{FF2B5EF4-FFF2-40B4-BE49-F238E27FC236}">
                <a16:creationId xmlns:a16="http://schemas.microsoft.com/office/drawing/2014/main" id="{5DE5B39E-B7E6-B55D-ECCE-3EDD3125918F}"/>
              </a:ext>
            </a:extLst>
          </p:cNvPr>
          <p:cNvSpPr txBox="1"/>
          <p:nvPr/>
        </p:nvSpPr>
        <p:spPr>
          <a:xfrm>
            <a:off x="199692" y="872604"/>
            <a:ext cx="6172232" cy="443865"/>
          </a:xfrm>
          <a:prstGeom prst="rect">
            <a:avLst/>
          </a:prstGeom>
          <a:solidFill>
            <a:schemeClr val="accent4"/>
          </a:solidFill>
        </p:spPr>
        <p:txBody>
          <a:bodyPr wrap="square" rtlCol="0">
            <a:noAutofit/>
          </a:bodyPr>
          <a:lstStyle/>
          <a:p>
            <a:r>
              <a:rPr lang="zh-CN" altLang="en-US" sz="2400" b="1" dirty="0">
                <a:solidFill>
                  <a:schemeClr val="bg1"/>
                </a:solidFill>
              </a:rPr>
              <a:t>用注重细节的评价方法指导模型学习</a:t>
            </a:r>
          </a:p>
          <a:p>
            <a:endParaRPr lang="zh-CN" altLang="en-US" sz="2400" b="1" dirty="0">
              <a:solidFill>
                <a:schemeClr val="bg1"/>
              </a:solidFill>
            </a:endParaRPr>
          </a:p>
        </p:txBody>
      </p:sp>
      <p:grpSp>
        <p:nvGrpSpPr>
          <p:cNvPr id="2" name="组合 1">
            <a:extLst>
              <a:ext uri="{FF2B5EF4-FFF2-40B4-BE49-F238E27FC236}">
                <a16:creationId xmlns:a16="http://schemas.microsoft.com/office/drawing/2014/main" id="{46004195-496A-CDCB-7802-D20727768A53}"/>
              </a:ext>
            </a:extLst>
          </p:cNvPr>
          <p:cNvGrpSpPr/>
          <p:nvPr/>
        </p:nvGrpSpPr>
        <p:grpSpPr>
          <a:xfrm>
            <a:off x="6732687" y="1114380"/>
            <a:ext cx="3358256" cy="5037384"/>
            <a:chOff x="6434910" y="498416"/>
            <a:chExt cx="3909562" cy="5864344"/>
          </a:xfrm>
        </p:grpSpPr>
        <p:pic>
          <p:nvPicPr>
            <p:cNvPr id="3" name="图片 2">
              <a:extLst>
                <a:ext uri="{FF2B5EF4-FFF2-40B4-BE49-F238E27FC236}">
                  <a16:creationId xmlns:a16="http://schemas.microsoft.com/office/drawing/2014/main" id="{0A837C35-1DBC-E3D7-2033-C09BF768E2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4910" y="498416"/>
              <a:ext cx="3909562" cy="5864344"/>
            </a:xfrm>
            <a:prstGeom prst="rect">
              <a:avLst/>
            </a:prstGeom>
          </p:spPr>
        </p:pic>
        <p:cxnSp>
          <p:nvCxnSpPr>
            <p:cNvPr id="4" name="连接符: 曲线 3">
              <a:extLst>
                <a:ext uri="{FF2B5EF4-FFF2-40B4-BE49-F238E27FC236}">
                  <a16:creationId xmlns:a16="http://schemas.microsoft.com/office/drawing/2014/main" id="{2ABA6403-A1C3-ABAC-B360-2C02845B9627}"/>
                </a:ext>
              </a:extLst>
            </p:cNvPr>
            <p:cNvCxnSpPr>
              <a:cxnSpLocks/>
            </p:cNvCxnSpPr>
            <p:nvPr/>
          </p:nvCxnSpPr>
          <p:spPr>
            <a:xfrm rot="16200000" flipH="1">
              <a:off x="6960096" y="4437112"/>
              <a:ext cx="2088232" cy="504056"/>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5" name="连接符: 曲线 4">
              <a:extLst>
                <a:ext uri="{FF2B5EF4-FFF2-40B4-BE49-F238E27FC236}">
                  <a16:creationId xmlns:a16="http://schemas.microsoft.com/office/drawing/2014/main" id="{FD233DBA-85C4-5F89-D74E-F963256AFDF9}"/>
                </a:ext>
              </a:extLst>
            </p:cNvPr>
            <p:cNvCxnSpPr>
              <a:cxnSpLocks/>
            </p:cNvCxnSpPr>
            <p:nvPr/>
          </p:nvCxnSpPr>
          <p:spPr>
            <a:xfrm rot="5400000">
              <a:off x="7680176" y="4509120"/>
              <a:ext cx="2088232" cy="360041"/>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6" name="连接符: 曲线 5">
              <a:extLst>
                <a:ext uri="{FF2B5EF4-FFF2-40B4-BE49-F238E27FC236}">
                  <a16:creationId xmlns:a16="http://schemas.microsoft.com/office/drawing/2014/main" id="{7D44BB40-201E-F4DB-4F6C-7B522A716A87}"/>
                </a:ext>
              </a:extLst>
            </p:cNvPr>
            <p:cNvCxnSpPr/>
            <p:nvPr/>
          </p:nvCxnSpPr>
          <p:spPr>
            <a:xfrm rot="16200000" flipH="1">
              <a:off x="7608168" y="5301208"/>
              <a:ext cx="576064" cy="288032"/>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8" name="连接符: 曲线 7">
              <a:extLst>
                <a:ext uri="{FF2B5EF4-FFF2-40B4-BE49-F238E27FC236}">
                  <a16:creationId xmlns:a16="http://schemas.microsoft.com/office/drawing/2014/main" id="{B1F7A4EB-01D1-F34E-FE7A-7ABCA9A9D469}"/>
                </a:ext>
              </a:extLst>
            </p:cNvPr>
            <p:cNvCxnSpPr/>
            <p:nvPr/>
          </p:nvCxnSpPr>
          <p:spPr>
            <a:xfrm rot="5400000">
              <a:off x="8580276" y="5337211"/>
              <a:ext cx="576065" cy="216024"/>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83251CF-2F1F-CBE9-CFE6-33F0D440409B}"/>
                  </a:ext>
                </a:extLst>
              </p:cNvPr>
              <p:cNvSpPr txBox="1"/>
              <p:nvPr/>
            </p:nvSpPr>
            <p:spPr>
              <a:xfrm>
                <a:off x="490134" y="1807393"/>
                <a:ext cx="5245825" cy="3623236"/>
              </a:xfrm>
              <a:prstGeom prst="rect">
                <a:avLst/>
              </a:prstGeom>
              <a:noFill/>
            </p:spPr>
            <p:txBody>
              <a:bodyPr wrap="square" rtlCol="0">
                <a:spAutoFit/>
              </a:bodyPr>
              <a:lstStyle/>
              <a:p>
                <a:pPr algn="just"/>
                <a:r>
                  <a:rPr lang="zh-CN" altLang="en-US" sz="1800" dirty="0">
                    <a:solidFill>
                      <a:srgbClr val="FFFFFF"/>
                    </a:solidFill>
                    <a:latin typeface="Times New Roman" panose="02020603050405020304" pitchFamily="18" charset="0"/>
                    <a:ea typeface="苹方-简" panose="020B0400000000000000" pitchFamily="34" charset="-122"/>
                  </a:rPr>
                  <a:t>扩散模型采用</a:t>
                </a:r>
                <a:r>
                  <a:rPr lang="en-US" altLang="zh-CN" sz="1800" dirty="0">
                    <a:solidFill>
                      <a:srgbClr val="FFFFFF"/>
                    </a:solidFill>
                    <a:latin typeface="Times New Roman" panose="02020603050405020304" pitchFamily="18" charset="0"/>
                    <a:ea typeface="苹方-简" panose="020B0400000000000000" pitchFamily="34" charset="-122"/>
                  </a:rPr>
                  <a:t>MSE</a:t>
                </a:r>
                <a:r>
                  <a:rPr lang="zh-CN" altLang="en-US" sz="1800" dirty="0">
                    <a:solidFill>
                      <a:srgbClr val="FFFFFF"/>
                    </a:solidFill>
                    <a:latin typeface="Times New Roman" panose="02020603050405020304" pitchFamily="18" charset="0"/>
                    <a:ea typeface="苹方-简" panose="020B0400000000000000" pitchFamily="34" charset="-122"/>
                  </a:rPr>
                  <a:t>损失作为损失函数，即对每个像素做差取平方再取平均值</a:t>
                </a:r>
                <a:r>
                  <a:rPr lang="en-US" altLang="zh-CN" sz="1800" dirty="0">
                    <a:solidFill>
                      <a:srgbClr val="FFFFFF"/>
                    </a:solidFill>
                    <a:latin typeface="Times New Roman" panose="02020603050405020304" pitchFamily="18" charset="0"/>
                    <a:ea typeface="苹方-简" panose="020B0400000000000000" pitchFamily="34" charset="-122"/>
                  </a:rPr>
                  <a:t>(</a:t>
                </a:r>
                <a14:m>
                  <m:oMath xmlns:m="http://schemas.openxmlformats.org/officeDocument/2006/math">
                    <m:r>
                      <m:rPr>
                        <m:sty m:val="p"/>
                      </m:rPr>
                      <a:rPr lang="en-US" altLang="zh-CN" sz="1800" b="0" i="0" smtClean="0">
                        <a:solidFill>
                          <a:srgbClr val="FFFFFF"/>
                        </a:solidFill>
                        <a:latin typeface="Cambria Math" panose="02040503050406030204" pitchFamily="18" charset="0"/>
                        <a:ea typeface="苹方-简" panose="020B0400000000000000" pitchFamily="34" charset="-122"/>
                      </a:rPr>
                      <m:t>MSE</m:t>
                    </m:r>
                    <m:r>
                      <a:rPr lang="en-US" altLang="zh-CN" sz="1800" b="0" i="0" smtClean="0">
                        <a:solidFill>
                          <a:srgbClr val="FFFFFF"/>
                        </a:solidFill>
                        <a:latin typeface="Cambria Math" panose="02040503050406030204" pitchFamily="18" charset="0"/>
                        <a:ea typeface="苹方-简" panose="020B0400000000000000" pitchFamily="34" charset="-122"/>
                      </a:rPr>
                      <m:t>=</m:t>
                    </m:r>
                    <m:f>
                      <m:fPr>
                        <m:ctrlPr>
                          <a:rPr lang="en-US" altLang="zh-CN" sz="1800" i="1" smtClean="0">
                            <a:solidFill>
                              <a:srgbClr val="FFFFFF"/>
                            </a:solidFill>
                            <a:latin typeface="Cambria Math" panose="02040503050406030204" pitchFamily="18" charset="0"/>
                            <a:ea typeface="苹方-简" panose="020B0400000000000000" pitchFamily="34" charset="-122"/>
                          </a:rPr>
                        </m:ctrlPr>
                      </m:fPr>
                      <m:num>
                        <m:r>
                          <a:rPr lang="en-US" altLang="zh-CN" sz="1800" b="0" i="1" smtClean="0">
                            <a:solidFill>
                              <a:srgbClr val="FFFFFF"/>
                            </a:solidFill>
                            <a:latin typeface="Cambria Math" panose="02040503050406030204" pitchFamily="18" charset="0"/>
                            <a:ea typeface="苹方-简" panose="020B0400000000000000" pitchFamily="34" charset="-122"/>
                          </a:rPr>
                          <m:t>1</m:t>
                        </m:r>
                      </m:num>
                      <m:den>
                        <m:r>
                          <m:rPr>
                            <m:sty m:val="p"/>
                          </m:rPr>
                          <a:rPr lang="en-US" altLang="zh-CN" sz="1800" b="0" i="1" smtClean="0">
                            <a:solidFill>
                              <a:srgbClr val="FFFFFF"/>
                            </a:solidFill>
                            <a:latin typeface="Cambria Math" panose="02040503050406030204" pitchFamily="18" charset="0"/>
                            <a:ea typeface="苹方-简" panose="020B0400000000000000" pitchFamily="34" charset="-122"/>
                          </a:rPr>
                          <m:t>N</m:t>
                        </m:r>
                      </m:den>
                    </m:f>
                    <m:nary>
                      <m:naryPr>
                        <m:chr m:val="∑"/>
                        <m:limLoc m:val="subSup"/>
                        <m:ctrlPr>
                          <a:rPr lang="en-US" altLang="zh-CN" sz="1800" i="1" smtClean="0">
                            <a:solidFill>
                              <a:srgbClr val="FFFFFF"/>
                            </a:solidFill>
                            <a:latin typeface="Cambria Math" panose="02040503050406030204" pitchFamily="18" charset="0"/>
                            <a:ea typeface="苹方-简" panose="020B0400000000000000" pitchFamily="34" charset="-122"/>
                          </a:rPr>
                        </m:ctrlPr>
                      </m:naryPr>
                      <m:sub>
                        <m:r>
                          <m:rPr>
                            <m:sty m:val="p"/>
                            <m:brk m:alnAt="25"/>
                          </m:rPr>
                          <a:rPr lang="en-US" altLang="zh-CN" sz="1800" b="0" i="1" smtClean="0">
                            <a:solidFill>
                              <a:srgbClr val="FFFFFF"/>
                            </a:solidFill>
                            <a:latin typeface="Cambria Math" panose="02040503050406030204" pitchFamily="18" charset="0"/>
                            <a:ea typeface="苹方-简" panose="020B0400000000000000" pitchFamily="34" charset="-122"/>
                          </a:rPr>
                          <m:t>i</m:t>
                        </m:r>
                        <m:r>
                          <a:rPr lang="en-US" altLang="zh-CN" sz="1800" b="0" i="1" smtClean="0">
                            <a:solidFill>
                              <a:srgbClr val="FFFFFF"/>
                            </a:solidFill>
                            <a:latin typeface="Cambria Math" panose="02040503050406030204" pitchFamily="18" charset="0"/>
                            <a:ea typeface="苹方-简" panose="020B0400000000000000" pitchFamily="34" charset="-122"/>
                          </a:rPr>
                          <m:t>=</m:t>
                        </m:r>
                        <m:r>
                          <a:rPr lang="en-US" altLang="zh-CN" sz="1800" b="0" i="1" smtClean="0">
                            <a:solidFill>
                              <a:srgbClr val="FFFFFF"/>
                            </a:solidFill>
                            <a:latin typeface="Cambria Math" panose="02040503050406030204" pitchFamily="18" charset="0"/>
                            <a:ea typeface="苹方-简" panose="020B0400000000000000" pitchFamily="34" charset="-122"/>
                          </a:rPr>
                          <m:t>1</m:t>
                        </m:r>
                      </m:sub>
                      <m:sup>
                        <m:r>
                          <m:rPr>
                            <m:sty m:val="p"/>
                          </m:rPr>
                          <a:rPr lang="en-US" altLang="zh-CN" sz="1800" b="0" i="1" smtClean="0">
                            <a:solidFill>
                              <a:srgbClr val="FFFFFF"/>
                            </a:solidFill>
                            <a:latin typeface="Cambria Math" panose="02040503050406030204" pitchFamily="18" charset="0"/>
                            <a:ea typeface="苹方-简" panose="020B0400000000000000" pitchFamily="34" charset="-122"/>
                          </a:rPr>
                          <m:t>N</m:t>
                        </m:r>
                      </m:sup>
                      <m:e>
                        <m:sSup>
                          <m:sSupPr>
                            <m:ctrlPr>
                              <a:rPr lang="en-US" altLang="zh-CN" sz="1800" i="1" smtClean="0">
                                <a:solidFill>
                                  <a:srgbClr val="FFFFFF"/>
                                </a:solidFill>
                                <a:latin typeface="Cambria Math" panose="02040503050406030204" pitchFamily="18" charset="0"/>
                                <a:ea typeface="苹方-简" panose="020B0400000000000000" pitchFamily="34" charset="-122"/>
                              </a:rPr>
                            </m:ctrlPr>
                          </m:sSupPr>
                          <m:e>
                            <m:r>
                              <a:rPr lang="en-US" altLang="zh-CN" sz="1800" b="0" i="1" smtClean="0">
                                <a:solidFill>
                                  <a:srgbClr val="FFFFFF"/>
                                </a:solidFill>
                                <a:latin typeface="Cambria Math" panose="02040503050406030204" pitchFamily="18" charset="0"/>
                                <a:ea typeface="苹方-简" panose="020B0400000000000000" pitchFamily="34" charset="-122"/>
                              </a:rPr>
                              <m:t>(</m:t>
                            </m:r>
                            <m:sSub>
                              <m:sSubPr>
                                <m:ctrlPr>
                                  <a:rPr lang="en-US" altLang="zh-CN" sz="1800" b="0" i="1" smtClean="0">
                                    <a:solidFill>
                                      <a:srgbClr val="FFFFFF"/>
                                    </a:solidFill>
                                    <a:latin typeface="Cambria Math" panose="02040503050406030204" pitchFamily="18" charset="0"/>
                                    <a:ea typeface="苹方-简" panose="020B0400000000000000" pitchFamily="34" charset="-122"/>
                                  </a:rPr>
                                </m:ctrlPr>
                              </m:sSubPr>
                              <m:e>
                                <m:r>
                                  <m:rPr>
                                    <m:sty m:val="p"/>
                                  </m:rPr>
                                  <a:rPr lang="en-US" altLang="zh-CN" sz="1800" b="0" i="1" smtClean="0">
                                    <a:solidFill>
                                      <a:srgbClr val="FFFFFF"/>
                                    </a:solidFill>
                                    <a:latin typeface="Cambria Math" panose="02040503050406030204" pitchFamily="18" charset="0"/>
                                    <a:ea typeface="苹方-简" panose="020B0400000000000000" pitchFamily="34" charset="-122"/>
                                  </a:rPr>
                                  <m:t>y</m:t>
                                </m:r>
                              </m:e>
                              <m:sub>
                                <m:r>
                                  <m:rPr>
                                    <m:sty m:val="p"/>
                                  </m:rPr>
                                  <a:rPr lang="en-US" altLang="zh-CN" sz="1800" b="0" i="1" smtClean="0">
                                    <a:solidFill>
                                      <a:srgbClr val="FFFFFF"/>
                                    </a:solidFill>
                                    <a:latin typeface="Cambria Math" panose="02040503050406030204" pitchFamily="18" charset="0"/>
                                    <a:ea typeface="苹方-简" panose="020B0400000000000000" pitchFamily="34" charset="-122"/>
                                  </a:rPr>
                                  <m:t>i</m:t>
                                </m:r>
                              </m:sub>
                            </m:sSub>
                            <m:r>
                              <a:rPr lang="en-US" altLang="zh-CN" sz="1800" b="0" i="1" smtClean="0">
                                <a:solidFill>
                                  <a:srgbClr val="FFFFFF"/>
                                </a:solidFill>
                                <a:latin typeface="Cambria Math" panose="02040503050406030204" pitchFamily="18" charset="0"/>
                                <a:ea typeface="苹方-简" panose="020B0400000000000000" pitchFamily="34" charset="-122"/>
                              </a:rPr>
                              <m:t>−</m:t>
                            </m:r>
                            <m:acc>
                              <m:accPr>
                                <m:chr m:val="̂"/>
                                <m:ctrlPr>
                                  <a:rPr lang="en-US" altLang="zh-CN" sz="1800" b="0" i="1" smtClean="0">
                                    <a:solidFill>
                                      <a:srgbClr val="FFFFFF"/>
                                    </a:solidFill>
                                    <a:latin typeface="Cambria Math" panose="02040503050406030204" pitchFamily="18" charset="0"/>
                                    <a:ea typeface="苹方-简" panose="020B0400000000000000" pitchFamily="34" charset="-122"/>
                                  </a:rPr>
                                </m:ctrlPr>
                              </m:accPr>
                              <m:e>
                                <m:sSub>
                                  <m:sSubPr>
                                    <m:ctrlPr>
                                      <a:rPr lang="en-US" altLang="zh-CN" sz="1800" b="0" i="1" smtClean="0">
                                        <a:solidFill>
                                          <a:srgbClr val="FFFFFF"/>
                                        </a:solidFill>
                                        <a:latin typeface="Cambria Math" panose="02040503050406030204" pitchFamily="18" charset="0"/>
                                        <a:ea typeface="苹方-简" panose="020B0400000000000000" pitchFamily="34" charset="-122"/>
                                      </a:rPr>
                                    </m:ctrlPr>
                                  </m:sSubPr>
                                  <m:e>
                                    <m:r>
                                      <m:rPr>
                                        <m:sty m:val="p"/>
                                      </m:rPr>
                                      <a:rPr lang="en-US" altLang="zh-CN" sz="1800" b="0" i="1" smtClean="0">
                                        <a:solidFill>
                                          <a:srgbClr val="FFFFFF"/>
                                        </a:solidFill>
                                        <a:latin typeface="Cambria Math" panose="02040503050406030204" pitchFamily="18" charset="0"/>
                                        <a:ea typeface="苹方-简" panose="020B0400000000000000" pitchFamily="34" charset="-122"/>
                                      </a:rPr>
                                      <m:t>y</m:t>
                                    </m:r>
                                  </m:e>
                                  <m:sub>
                                    <m:r>
                                      <m:rPr>
                                        <m:sty m:val="p"/>
                                      </m:rPr>
                                      <a:rPr lang="en-US" altLang="zh-CN" sz="1800" b="0" i="1" smtClean="0">
                                        <a:solidFill>
                                          <a:srgbClr val="FFFFFF"/>
                                        </a:solidFill>
                                        <a:latin typeface="Cambria Math" panose="02040503050406030204" pitchFamily="18" charset="0"/>
                                        <a:ea typeface="苹方-简" panose="020B0400000000000000" pitchFamily="34" charset="-122"/>
                                      </a:rPr>
                                      <m:t>i</m:t>
                                    </m:r>
                                  </m:sub>
                                </m:sSub>
                              </m:e>
                            </m:acc>
                            <m:r>
                              <a:rPr lang="en-US" altLang="zh-CN" sz="1800" b="0" i="1" smtClean="0">
                                <a:solidFill>
                                  <a:srgbClr val="FFFFFF"/>
                                </a:solidFill>
                                <a:latin typeface="Cambria Math" panose="02040503050406030204" pitchFamily="18" charset="0"/>
                                <a:ea typeface="苹方-简" panose="020B0400000000000000" pitchFamily="34" charset="-122"/>
                              </a:rPr>
                              <m:t> )</m:t>
                            </m:r>
                          </m:e>
                          <m:sup>
                            <m:r>
                              <a:rPr lang="en-US" altLang="zh-CN" sz="1800" b="0" i="1" smtClean="0">
                                <a:solidFill>
                                  <a:srgbClr val="FFFFFF"/>
                                </a:solidFill>
                                <a:latin typeface="Cambria Math" panose="02040503050406030204" pitchFamily="18" charset="0"/>
                                <a:ea typeface="苹方-简" panose="020B0400000000000000" pitchFamily="34" charset="-122"/>
                              </a:rPr>
                              <m:t>2</m:t>
                            </m:r>
                          </m:sup>
                        </m:sSup>
                      </m:e>
                    </m:nary>
                  </m:oMath>
                </a14:m>
                <a:r>
                  <a:rPr lang="en-US" altLang="zh-CN" sz="1800" dirty="0">
                    <a:solidFill>
                      <a:srgbClr val="FFFFFF"/>
                    </a:solidFill>
                    <a:latin typeface="Times New Roman" panose="02020603050405020304" pitchFamily="18" charset="0"/>
                    <a:ea typeface="苹方-简" panose="020B0400000000000000" pitchFamily="34" charset="-122"/>
                  </a:rPr>
                  <a:t>)</a:t>
                </a:r>
              </a:p>
              <a:p>
                <a:pPr algn="just"/>
                <a:endParaRPr lang="en-US" altLang="zh-CN" sz="1200" dirty="0">
                  <a:solidFill>
                    <a:srgbClr val="FFFFFF"/>
                  </a:solidFill>
                  <a:latin typeface="Times New Roman" panose="02020603050405020304" pitchFamily="18" charset="0"/>
                  <a:ea typeface="苹方-简" panose="020B0400000000000000" pitchFamily="34" charset="-122"/>
                </a:endParaRPr>
              </a:p>
              <a:p>
                <a:pPr algn="just"/>
                <a:r>
                  <a:rPr lang="zh-CN" altLang="en-US" sz="1800" dirty="0">
                    <a:solidFill>
                      <a:srgbClr val="FFFFFF"/>
                    </a:solidFill>
                    <a:latin typeface="Times New Roman" panose="02020603050405020304" pitchFamily="18" charset="0"/>
                    <a:ea typeface="苹方-简" panose="020B0400000000000000" pitchFamily="34" charset="-122"/>
                  </a:rPr>
                  <a:t>这种损失函数对图像全局都“一致对待”，导致模型整体上注重全局而忽略了细节部分</a:t>
                </a:r>
                <a:r>
                  <a:rPr lang="en-US" altLang="zh-CN" sz="1800" dirty="0">
                    <a:solidFill>
                      <a:srgbClr val="FFFFFF"/>
                    </a:solidFill>
                    <a:latin typeface="Times New Roman" panose="02020603050405020304" pitchFamily="18" charset="0"/>
                    <a:ea typeface="苹方-简" panose="020B0400000000000000" pitchFamily="34" charset="-122"/>
                  </a:rPr>
                  <a:t>. </a:t>
                </a:r>
              </a:p>
              <a:p>
                <a:pPr algn="just"/>
                <a:endParaRPr lang="en-US" altLang="zh-CN" sz="1200" dirty="0">
                  <a:solidFill>
                    <a:srgbClr val="FFFFFF"/>
                  </a:solidFill>
                  <a:latin typeface="Times New Roman" panose="02020603050405020304" pitchFamily="18" charset="0"/>
                  <a:ea typeface="苹方-简" panose="020B0400000000000000" pitchFamily="34" charset="-122"/>
                </a:endParaRPr>
              </a:p>
              <a:p>
                <a:pPr algn="just"/>
                <a:r>
                  <a:rPr lang="zh-CN" altLang="en-US" sz="1800" dirty="0">
                    <a:solidFill>
                      <a:srgbClr val="FFFFFF"/>
                    </a:solidFill>
                    <a:latin typeface="Times New Roman" panose="02020603050405020304" pitchFamily="18" charset="0"/>
                    <a:ea typeface="苹方-简" panose="020B0400000000000000" pitchFamily="34" charset="-122"/>
                  </a:rPr>
                  <a:t>例如可以使用</a:t>
                </a:r>
                <a:r>
                  <a:rPr lang="zh-CN" altLang="en-US" sz="1800" b="1" dirty="0">
                    <a:solidFill>
                      <a:srgbClr val="FFFFFF"/>
                    </a:solidFill>
                    <a:latin typeface="Times New Roman" panose="02020603050405020304" pitchFamily="18" charset="0"/>
                    <a:ea typeface="苹方-简" panose="020B0400000000000000" pitchFamily="34" charset="-122"/>
                  </a:rPr>
                  <a:t>梯度值的差异</a:t>
                </a:r>
                <a:r>
                  <a:rPr lang="zh-CN" altLang="en-US" sz="1800" dirty="0">
                    <a:solidFill>
                      <a:srgbClr val="FFFFFF"/>
                    </a:solidFill>
                    <a:latin typeface="Times New Roman" panose="02020603050405020304" pitchFamily="18" charset="0"/>
                    <a:ea typeface="苹方-简" panose="020B0400000000000000" pitchFamily="34" charset="-122"/>
                  </a:rPr>
                  <a:t>进行指导；它对</a:t>
                </a:r>
                <a:r>
                  <a:rPr lang="zh-CN" altLang="en-US" sz="1800" b="1" dirty="0">
                    <a:solidFill>
                      <a:srgbClr val="FFFFFF"/>
                    </a:solidFill>
                    <a:latin typeface="Times New Roman" panose="02020603050405020304" pitchFamily="18" charset="0"/>
                    <a:ea typeface="苹方-简" panose="020B0400000000000000" pitchFamily="34" charset="-122"/>
                  </a:rPr>
                  <a:t>预测深度</a:t>
                </a:r>
                <a:r>
                  <a:rPr lang="zh-CN" altLang="en-US" sz="1800" dirty="0">
                    <a:solidFill>
                      <a:srgbClr val="FFFFFF"/>
                    </a:solidFill>
                    <a:latin typeface="Times New Roman" panose="02020603050405020304" pitchFamily="18" charset="0"/>
                    <a:ea typeface="苹方-简" panose="020B0400000000000000" pitchFamily="34" charset="-122"/>
                  </a:rPr>
                  <a:t>和</a:t>
                </a:r>
                <a:r>
                  <a:rPr lang="zh-CN" altLang="en-US" sz="1800" b="1" dirty="0">
                    <a:solidFill>
                      <a:srgbClr val="FFFFFF"/>
                    </a:solidFill>
                    <a:latin typeface="Times New Roman" panose="02020603050405020304" pitchFamily="18" charset="0"/>
                    <a:ea typeface="苹方-简" panose="020B0400000000000000" pitchFamily="34" charset="-122"/>
                  </a:rPr>
                  <a:t>真实深度</a:t>
                </a:r>
                <a:r>
                  <a:rPr lang="zh-CN" altLang="en-US" sz="1800" dirty="0">
                    <a:solidFill>
                      <a:srgbClr val="FFFFFF"/>
                    </a:solidFill>
                    <a:latin typeface="Times New Roman" panose="02020603050405020304" pitchFamily="18" charset="0"/>
                    <a:ea typeface="苹方-简" panose="020B0400000000000000" pitchFamily="34" charset="-122"/>
                  </a:rPr>
                  <a:t>图像的每一个像素所在的相邻的像素做梯度计算，这里我们设计为对“水平”、“竖直”，“</a:t>
                </a:r>
                <a:r>
                  <a:rPr lang="en-US" altLang="zh-CN" sz="1800" dirty="0">
                    <a:solidFill>
                      <a:srgbClr val="FFFFFF"/>
                    </a:solidFill>
                    <a:latin typeface="Times New Roman" panose="02020603050405020304" pitchFamily="18" charset="0"/>
                    <a:ea typeface="苹方-简" panose="020B0400000000000000" pitchFamily="34" charset="-122"/>
                  </a:rPr>
                  <a:t>45°</a:t>
                </a:r>
                <a:r>
                  <a:rPr lang="zh-CN" altLang="en-US" sz="1800" dirty="0">
                    <a:solidFill>
                      <a:srgbClr val="FFFFFF"/>
                    </a:solidFill>
                    <a:latin typeface="Times New Roman" panose="02020603050405020304" pitchFamily="18" charset="0"/>
                    <a:ea typeface="苹方-简" panose="020B0400000000000000" pitchFamily="34" charset="-122"/>
                  </a:rPr>
                  <a:t>”以及“</a:t>
                </a:r>
                <a:r>
                  <a:rPr lang="en-US" altLang="zh-CN" sz="1800" dirty="0">
                    <a:solidFill>
                      <a:srgbClr val="FFFFFF"/>
                    </a:solidFill>
                    <a:latin typeface="Times New Roman" panose="02020603050405020304" pitchFamily="18" charset="0"/>
                    <a:ea typeface="苹方-简" panose="020B0400000000000000" pitchFamily="34" charset="-122"/>
                  </a:rPr>
                  <a:t>135°</a:t>
                </a:r>
                <a:r>
                  <a:rPr lang="zh-CN" altLang="en-US" sz="1800" dirty="0">
                    <a:solidFill>
                      <a:srgbClr val="FFFFFF"/>
                    </a:solidFill>
                    <a:latin typeface="Times New Roman" panose="02020603050405020304" pitchFamily="18" charset="0"/>
                    <a:ea typeface="苹方-简" panose="020B0400000000000000" pitchFamily="34" charset="-122"/>
                  </a:rPr>
                  <a:t>”方向做梯度计算。</a:t>
                </a:r>
                <a:endParaRPr lang="en-US" altLang="zh-CN" sz="1800" dirty="0">
                  <a:solidFill>
                    <a:srgbClr val="FFFFFF"/>
                  </a:solidFill>
                  <a:latin typeface="Times New Roman" panose="02020603050405020304" pitchFamily="18" charset="0"/>
                  <a:ea typeface="苹方-简" panose="020B0400000000000000" pitchFamily="34" charset="-122"/>
                </a:endParaRPr>
              </a:p>
              <a:p>
                <a:pPr algn="just"/>
                <a:endParaRPr lang="en-US" altLang="zh-CN" sz="1200" dirty="0">
                  <a:solidFill>
                    <a:srgbClr val="FFFFFF"/>
                  </a:solidFill>
                  <a:latin typeface="Times New Roman" panose="02020603050405020304" pitchFamily="18" charset="0"/>
                  <a:ea typeface="苹方-简" panose="020B0400000000000000" pitchFamily="34" charset="-122"/>
                </a:endParaRPr>
              </a:p>
              <a:p>
                <a:pPr algn="just"/>
                <a:r>
                  <a:rPr lang="zh-CN" altLang="en-US" sz="1800" dirty="0">
                    <a:solidFill>
                      <a:srgbClr val="FFFFFF"/>
                    </a:solidFill>
                    <a:latin typeface="Times New Roman" panose="02020603050405020304" pitchFamily="18" charset="0"/>
                    <a:ea typeface="苹方-简" panose="020B0400000000000000" pitchFamily="34" charset="-122"/>
                  </a:rPr>
                  <a:t>由于边缘部分的像素梯度会发生较大的变化，因此这种方案理论上可以指导模型关注边缘部分的差异</a:t>
                </a:r>
                <a:endParaRPr lang="en-US" altLang="zh-CN" sz="1800" dirty="0">
                  <a:solidFill>
                    <a:srgbClr val="FFFFFF"/>
                  </a:solidFill>
                  <a:latin typeface="Times New Roman" panose="02020603050405020304" pitchFamily="18" charset="0"/>
                  <a:ea typeface="苹方-简" panose="020B0400000000000000" pitchFamily="34" charset="-122"/>
                </a:endParaRPr>
              </a:p>
            </p:txBody>
          </p:sp>
        </mc:Choice>
        <mc:Fallback xmlns="">
          <p:sp>
            <p:nvSpPr>
              <p:cNvPr id="10" name="文本框 9">
                <a:extLst>
                  <a:ext uri="{FF2B5EF4-FFF2-40B4-BE49-F238E27FC236}">
                    <a16:creationId xmlns:a16="http://schemas.microsoft.com/office/drawing/2014/main" id="{183251CF-2F1F-CBE9-CFE6-33F0D440409B}"/>
                  </a:ext>
                </a:extLst>
              </p:cNvPr>
              <p:cNvSpPr txBox="1">
                <a:spLocks noRot="1" noChangeAspect="1" noMove="1" noResize="1" noEditPoints="1" noAdjustHandles="1" noChangeArrowheads="1" noChangeShapeType="1" noTextEdit="1"/>
              </p:cNvSpPr>
              <p:nvPr/>
            </p:nvSpPr>
            <p:spPr>
              <a:xfrm>
                <a:off x="490134" y="1807393"/>
                <a:ext cx="5245825" cy="3623236"/>
              </a:xfrm>
              <a:prstGeom prst="rect">
                <a:avLst/>
              </a:prstGeom>
              <a:blipFill>
                <a:blip r:embed="rId4"/>
                <a:stretch>
                  <a:fillRect l="-929" t="-3025" r="-9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07080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B6CF9-1D5E-1354-9792-79980664A065}"/>
            </a:ext>
          </a:extLst>
        </p:cNvPr>
        <p:cNvGrpSpPr/>
        <p:nvPr/>
      </p:nvGrpSpPr>
      <p:grpSpPr>
        <a:xfrm>
          <a:off x="0" y="0"/>
          <a:ext cx="0" cy="0"/>
          <a:chOff x="0" y="0"/>
          <a:chExt cx="0" cy="0"/>
        </a:xfrm>
      </p:grpSpPr>
      <p:sp>
        <p:nvSpPr>
          <p:cNvPr id="50" name="矩形 49">
            <a:extLst>
              <a:ext uri="{FF2B5EF4-FFF2-40B4-BE49-F238E27FC236}">
                <a16:creationId xmlns:a16="http://schemas.microsoft.com/office/drawing/2014/main" id="{773D93BA-F2E0-0AE3-E283-DFEDECFABCFF}"/>
              </a:ext>
            </a:extLst>
          </p:cNvPr>
          <p:cNvSpPr/>
          <p:nvPr/>
        </p:nvSpPr>
        <p:spPr>
          <a:xfrm>
            <a:off x="199692" y="888174"/>
            <a:ext cx="11680015" cy="5713353"/>
          </a:xfrm>
          <a:prstGeom prst="rect">
            <a:avLst/>
          </a:prstGeom>
          <a:gradFill>
            <a:gsLst>
              <a:gs pos="0">
                <a:srgbClr val="92BFB5"/>
              </a:gs>
              <a:gs pos="100000">
                <a:srgbClr val="52A4AE"/>
              </a:gs>
            </a:gsLst>
            <a:lin ang="5400000" scaled="1"/>
          </a:gra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7" name="文本框 26">
            <a:extLst>
              <a:ext uri="{FF2B5EF4-FFF2-40B4-BE49-F238E27FC236}">
                <a16:creationId xmlns:a16="http://schemas.microsoft.com/office/drawing/2014/main" id="{7D184579-16A7-BEBF-30C4-A38B531BCAC2}"/>
              </a:ext>
            </a:extLst>
          </p:cNvPr>
          <p:cNvSpPr txBox="1"/>
          <p:nvPr/>
        </p:nvSpPr>
        <p:spPr>
          <a:xfrm>
            <a:off x="5100176" y="256473"/>
            <a:ext cx="1879041" cy="584775"/>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研究内容</a:t>
            </a:r>
          </a:p>
        </p:txBody>
      </p:sp>
      <p:sp>
        <p:nvSpPr>
          <p:cNvPr id="7" name="文本框 6">
            <a:extLst>
              <a:ext uri="{FF2B5EF4-FFF2-40B4-BE49-F238E27FC236}">
                <a16:creationId xmlns:a16="http://schemas.microsoft.com/office/drawing/2014/main" id="{DA6D03FF-E314-C09F-3279-1BD3B8E467D2}"/>
              </a:ext>
            </a:extLst>
          </p:cNvPr>
          <p:cNvSpPr txBox="1"/>
          <p:nvPr/>
        </p:nvSpPr>
        <p:spPr>
          <a:xfrm>
            <a:off x="199692" y="872604"/>
            <a:ext cx="6172232" cy="443865"/>
          </a:xfrm>
          <a:prstGeom prst="rect">
            <a:avLst/>
          </a:prstGeom>
          <a:solidFill>
            <a:schemeClr val="accent4"/>
          </a:solidFill>
        </p:spPr>
        <p:txBody>
          <a:bodyPr wrap="square" rtlCol="0">
            <a:noAutofit/>
          </a:bodyPr>
          <a:lstStyle/>
          <a:p>
            <a:r>
              <a:rPr lang="zh-CN" altLang="en-US" sz="2400" b="1" dirty="0">
                <a:solidFill>
                  <a:schemeClr val="bg1"/>
                </a:solidFill>
              </a:rPr>
              <a:t>实验结果</a:t>
            </a:r>
          </a:p>
        </p:txBody>
      </p:sp>
      <p:pic>
        <p:nvPicPr>
          <p:cNvPr id="2" name="图片 1">
            <a:hlinkClick r:id="" action="ppaction://noaction"/>
            <a:extLst>
              <a:ext uri="{FF2B5EF4-FFF2-40B4-BE49-F238E27FC236}">
                <a16:creationId xmlns:a16="http://schemas.microsoft.com/office/drawing/2014/main" id="{3B37A9CA-2203-3A4A-0E3F-84E0C88811F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15920" y="1426472"/>
            <a:ext cx="6564932" cy="4762622"/>
          </a:xfrm>
          <a:prstGeom prst="rect">
            <a:avLst/>
          </a:prstGeom>
        </p:spPr>
      </p:pic>
      <p:sp>
        <p:nvSpPr>
          <p:cNvPr id="3" name="文本框 2">
            <a:extLst>
              <a:ext uri="{FF2B5EF4-FFF2-40B4-BE49-F238E27FC236}">
                <a16:creationId xmlns:a16="http://schemas.microsoft.com/office/drawing/2014/main" id="{8E513200-FB46-8910-8408-ACABC2D9A0C2}"/>
              </a:ext>
            </a:extLst>
          </p:cNvPr>
          <p:cNvSpPr txBox="1"/>
          <p:nvPr/>
        </p:nvSpPr>
        <p:spPr>
          <a:xfrm>
            <a:off x="7854984" y="1721106"/>
            <a:ext cx="3447082" cy="1754326"/>
          </a:xfrm>
          <a:prstGeom prst="rect">
            <a:avLst/>
          </a:prstGeom>
          <a:noFill/>
        </p:spPr>
        <p:txBody>
          <a:bodyPr wrap="square" rtlCol="0">
            <a:spAutoFit/>
          </a:bodyPr>
          <a:lstStyle/>
          <a:p>
            <a:pPr algn="just"/>
            <a:r>
              <a:rPr lang="zh-CN" altLang="en-US" sz="1800" dirty="0">
                <a:solidFill>
                  <a:srgbClr val="FFFFFF"/>
                </a:solidFill>
                <a:latin typeface="苹方-简" panose="020B0400000000000000" pitchFamily="34" charset="-122"/>
                <a:ea typeface="苹方-简" panose="020B0400000000000000" pitchFamily="34" charset="-122"/>
              </a:rPr>
              <a:t>从左到右依次为：“原图像”，“多步扩散的深度图”，“单步扩散的深度图”，“使用快速傅里叶变化提取高频部分信息作为辅助的训练结果”以及“使用预训练模型辅助的训练结果”</a:t>
            </a:r>
          </a:p>
        </p:txBody>
      </p:sp>
      <p:sp>
        <p:nvSpPr>
          <p:cNvPr id="4" name="文本框 3">
            <a:extLst>
              <a:ext uri="{FF2B5EF4-FFF2-40B4-BE49-F238E27FC236}">
                <a16:creationId xmlns:a16="http://schemas.microsoft.com/office/drawing/2014/main" id="{03DF89EE-52C2-BFF5-35D8-21A24BBB04EC}"/>
              </a:ext>
            </a:extLst>
          </p:cNvPr>
          <p:cNvSpPr txBox="1"/>
          <p:nvPr/>
        </p:nvSpPr>
        <p:spPr>
          <a:xfrm>
            <a:off x="7854984" y="3538710"/>
            <a:ext cx="3447082" cy="2215991"/>
          </a:xfrm>
          <a:prstGeom prst="rect">
            <a:avLst/>
          </a:prstGeom>
          <a:noFill/>
        </p:spPr>
        <p:txBody>
          <a:bodyPr wrap="square" rtlCol="0">
            <a:spAutoFit/>
          </a:bodyPr>
          <a:lstStyle/>
          <a:p>
            <a:pPr algn="just"/>
            <a:r>
              <a:rPr lang="zh-CN" altLang="en-US" sz="1800" dirty="0">
                <a:solidFill>
                  <a:srgbClr val="FFFFFF"/>
                </a:solidFill>
                <a:latin typeface="苹方-简" panose="020B0400000000000000" pitchFamily="34" charset="-122"/>
                <a:ea typeface="苹方-简" panose="020B0400000000000000" pitchFamily="34" charset="-122"/>
              </a:rPr>
              <a:t>对比第一二列，可以看出，从多步推理改为单步推理后，生成图像的细节部分很差。同时对于深度信息的提取也有少许变差</a:t>
            </a:r>
            <a:endParaRPr lang="en-US" altLang="zh-CN" sz="1800" dirty="0">
              <a:solidFill>
                <a:srgbClr val="FFFFFF"/>
              </a:solidFill>
              <a:latin typeface="苹方-简" panose="020B0400000000000000" pitchFamily="34" charset="-122"/>
              <a:ea typeface="苹方-简" panose="020B0400000000000000" pitchFamily="34" charset="-122"/>
            </a:endParaRPr>
          </a:p>
          <a:p>
            <a:pPr algn="just"/>
            <a:endParaRPr lang="en-US" altLang="zh-CN" sz="1200" dirty="0">
              <a:solidFill>
                <a:srgbClr val="FFFFFF"/>
              </a:solidFill>
              <a:latin typeface="苹方-简" panose="020B0400000000000000" pitchFamily="34" charset="-122"/>
              <a:ea typeface="苹方-简" panose="020B0400000000000000" pitchFamily="34" charset="-122"/>
            </a:endParaRPr>
          </a:p>
          <a:p>
            <a:pPr algn="just"/>
            <a:r>
              <a:rPr lang="zh-CN" altLang="en-US" sz="1800" dirty="0">
                <a:solidFill>
                  <a:srgbClr val="FFFFFF"/>
                </a:solidFill>
                <a:latin typeface="苹方-简" panose="020B0400000000000000" pitchFamily="34" charset="-122"/>
                <a:ea typeface="苹方-简" panose="020B0400000000000000" pitchFamily="34" charset="-122"/>
              </a:rPr>
              <a:t>在使用预训练模型辅助后</a:t>
            </a:r>
            <a:r>
              <a:rPr lang="en-US" altLang="zh-CN" sz="1800" dirty="0">
                <a:solidFill>
                  <a:srgbClr val="FFFFFF"/>
                </a:solidFill>
                <a:latin typeface="苹方-简" panose="020B0400000000000000" pitchFamily="34" charset="-122"/>
                <a:ea typeface="苹方-简" panose="020B0400000000000000" pitchFamily="34" charset="-122"/>
              </a:rPr>
              <a:t>(</a:t>
            </a:r>
            <a:r>
              <a:rPr lang="zh-CN" altLang="en-US" sz="1800" dirty="0">
                <a:solidFill>
                  <a:srgbClr val="FFFFFF"/>
                </a:solidFill>
                <a:latin typeface="苹方-简" panose="020B0400000000000000" pitchFamily="34" charset="-122"/>
                <a:ea typeface="苹方-简" panose="020B0400000000000000" pitchFamily="34" charset="-122"/>
              </a:rPr>
              <a:t>第五列</a:t>
            </a:r>
            <a:r>
              <a:rPr lang="en-US" altLang="zh-CN" sz="1800" dirty="0">
                <a:solidFill>
                  <a:srgbClr val="FFFFFF"/>
                </a:solidFill>
                <a:latin typeface="苹方-简" panose="020B0400000000000000" pitchFamily="34" charset="-122"/>
                <a:ea typeface="苹方-简" panose="020B0400000000000000" pitchFamily="34" charset="-122"/>
              </a:rPr>
              <a:t>)</a:t>
            </a:r>
            <a:r>
              <a:rPr lang="zh-CN" altLang="en-US" sz="1800" dirty="0">
                <a:solidFill>
                  <a:srgbClr val="FFFFFF"/>
                </a:solidFill>
                <a:latin typeface="苹方-简" panose="020B0400000000000000" pitchFamily="34" charset="-122"/>
                <a:ea typeface="苹方-简" panose="020B0400000000000000" pitchFamily="34" charset="-122"/>
              </a:rPr>
              <a:t>，图像深度信息提取能力以及细节保留都有所改善</a:t>
            </a:r>
          </a:p>
        </p:txBody>
      </p:sp>
    </p:spTree>
    <p:extLst>
      <p:ext uri="{BB962C8B-B14F-4D97-AF65-F5344CB8AC3E}">
        <p14:creationId xmlns:p14="http://schemas.microsoft.com/office/powerpoint/2010/main" val="16371045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92E23-119D-1C84-14D6-446FEF4AFB11}"/>
            </a:ext>
          </a:extLst>
        </p:cNvPr>
        <p:cNvGrpSpPr/>
        <p:nvPr/>
      </p:nvGrpSpPr>
      <p:grpSpPr>
        <a:xfrm>
          <a:off x="0" y="0"/>
          <a:ext cx="0" cy="0"/>
          <a:chOff x="0" y="0"/>
          <a:chExt cx="0" cy="0"/>
        </a:xfrm>
      </p:grpSpPr>
      <p:sp>
        <p:nvSpPr>
          <p:cNvPr id="25" name="等腰三角形 21">
            <a:extLst>
              <a:ext uri="{FF2B5EF4-FFF2-40B4-BE49-F238E27FC236}">
                <a16:creationId xmlns:a16="http://schemas.microsoft.com/office/drawing/2014/main" id="{EC1F50B9-786B-F5B0-C089-63068ED1FF0F}"/>
              </a:ext>
            </a:extLst>
          </p:cNvPr>
          <p:cNvSpPr/>
          <p:nvPr/>
        </p:nvSpPr>
        <p:spPr>
          <a:xfrm>
            <a:off x="10881363" y="228730"/>
            <a:ext cx="972984" cy="2397095"/>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1857239"/>
              <a:gd name="connsiteY0-82" fmla="*/ 666791 h 1558058"/>
              <a:gd name="connsiteX1-83" fmla="*/ 1702129 w 1857239"/>
              <a:gd name="connsiteY1-84" fmla="*/ 0 h 1558058"/>
              <a:gd name="connsiteX2-85" fmla="*/ 1857239 w 1857239"/>
              <a:gd name="connsiteY2-86" fmla="*/ 1558058 h 1558058"/>
              <a:gd name="connsiteX3-87" fmla="*/ 0 w 1857239"/>
              <a:gd name="connsiteY3-88" fmla="*/ 666791 h 1558058"/>
              <a:gd name="connsiteX0-89" fmla="*/ 0 w 972984"/>
              <a:gd name="connsiteY0-90" fmla="*/ 495969 h 1558058"/>
              <a:gd name="connsiteX1-91" fmla="*/ 817874 w 972984"/>
              <a:gd name="connsiteY1-92" fmla="*/ 0 h 1558058"/>
              <a:gd name="connsiteX2-93" fmla="*/ 972984 w 972984"/>
              <a:gd name="connsiteY2-94" fmla="*/ 1558058 h 1558058"/>
              <a:gd name="connsiteX3-95" fmla="*/ 0 w 972984"/>
              <a:gd name="connsiteY3-96" fmla="*/ 495969 h 1558058"/>
              <a:gd name="connsiteX0-97" fmla="*/ 0 w 972984"/>
              <a:gd name="connsiteY0-98" fmla="*/ 812492 h 1874581"/>
              <a:gd name="connsiteX1-99" fmla="*/ 345601 w 972984"/>
              <a:gd name="connsiteY1-100" fmla="*/ 0 h 1874581"/>
              <a:gd name="connsiteX2-101" fmla="*/ 972984 w 972984"/>
              <a:gd name="connsiteY2-102" fmla="*/ 1874581 h 1874581"/>
              <a:gd name="connsiteX3-103" fmla="*/ 0 w 972984"/>
              <a:gd name="connsiteY3-104" fmla="*/ 812492 h 1874581"/>
              <a:gd name="connsiteX0-105" fmla="*/ 0 w 972984"/>
              <a:gd name="connsiteY0-106" fmla="*/ 1335006 h 2397095"/>
              <a:gd name="connsiteX1-107" fmla="*/ 54198 w 972984"/>
              <a:gd name="connsiteY1-108" fmla="*/ 0 h 2397095"/>
              <a:gd name="connsiteX2-109" fmla="*/ 972984 w 972984"/>
              <a:gd name="connsiteY2-110" fmla="*/ 2397095 h 2397095"/>
              <a:gd name="connsiteX3-111" fmla="*/ 0 w 972984"/>
              <a:gd name="connsiteY3-112" fmla="*/ 1335006 h 2397095"/>
            </a:gdLst>
            <a:ahLst/>
            <a:cxnLst>
              <a:cxn ang="0">
                <a:pos x="connsiteX0-1" y="connsiteY0-2"/>
              </a:cxn>
              <a:cxn ang="0">
                <a:pos x="connsiteX1-3" y="connsiteY1-4"/>
              </a:cxn>
              <a:cxn ang="0">
                <a:pos x="connsiteX2-5" y="connsiteY2-6"/>
              </a:cxn>
              <a:cxn ang="0">
                <a:pos x="connsiteX3-7" y="connsiteY3-8"/>
              </a:cxn>
            </a:cxnLst>
            <a:rect l="l" t="t" r="r" b="b"/>
            <a:pathLst>
              <a:path w="972984" h="2397095">
                <a:moveTo>
                  <a:pt x="0" y="1335006"/>
                </a:moveTo>
                <a:lnTo>
                  <a:pt x="54198" y="0"/>
                </a:lnTo>
                <a:lnTo>
                  <a:pt x="972984" y="2397095"/>
                </a:lnTo>
                <a:lnTo>
                  <a:pt x="0" y="1335006"/>
                </a:lnTo>
                <a:close/>
              </a:path>
            </a:pathLst>
          </a:custGeom>
          <a:gradFill>
            <a:gsLst>
              <a:gs pos="54000">
                <a:srgbClr val="52A4AE"/>
              </a:gs>
              <a:gs pos="3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等腰三角形 26">
            <a:extLst>
              <a:ext uri="{FF2B5EF4-FFF2-40B4-BE49-F238E27FC236}">
                <a16:creationId xmlns:a16="http://schemas.microsoft.com/office/drawing/2014/main" id="{98DB2E06-FB63-E100-7FFD-2DE4D212B95E}"/>
              </a:ext>
            </a:extLst>
          </p:cNvPr>
          <p:cNvSpPr/>
          <p:nvPr/>
        </p:nvSpPr>
        <p:spPr>
          <a:xfrm flipV="1">
            <a:off x="10802982" y="11043"/>
            <a:ext cx="1406469" cy="2621062"/>
          </a:xfrm>
          <a:custGeom>
            <a:avLst/>
            <a:gdLst>
              <a:gd name="connsiteX0" fmla="*/ 0 w 1406469"/>
              <a:gd name="connsiteY0" fmla="*/ 3476740 h 3476740"/>
              <a:gd name="connsiteX1" fmla="*/ 1406469 w 1406469"/>
              <a:gd name="connsiteY1" fmla="*/ 0 h 3476740"/>
              <a:gd name="connsiteX2" fmla="*/ 1406469 w 1406469"/>
              <a:gd name="connsiteY2" fmla="*/ 3476740 h 3476740"/>
              <a:gd name="connsiteX3" fmla="*/ 0 w 1406469"/>
              <a:gd name="connsiteY3" fmla="*/ 3476740 h 3476740"/>
              <a:gd name="connsiteX0-1" fmla="*/ 0 w 1406469"/>
              <a:gd name="connsiteY0-2" fmla="*/ 3476740 h 3476740"/>
              <a:gd name="connsiteX1-3" fmla="*/ 1406469 w 1406469"/>
              <a:gd name="connsiteY1-4" fmla="*/ 0 h 3476740"/>
              <a:gd name="connsiteX2-5" fmla="*/ 1400412 w 1406469"/>
              <a:gd name="connsiteY2-6" fmla="*/ 881316 h 3476740"/>
              <a:gd name="connsiteX3-7" fmla="*/ 1406469 w 1406469"/>
              <a:gd name="connsiteY3-8" fmla="*/ 3476740 h 3476740"/>
              <a:gd name="connsiteX4" fmla="*/ 0 w 1406469"/>
              <a:gd name="connsiteY4" fmla="*/ 3476740 h 3476740"/>
              <a:gd name="connsiteX0-9" fmla="*/ 0 w 1406469"/>
              <a:gd name="connsiteY0-10" fmla="*/ 3476740 h 3476740"/>
              <a:gd name="connsiteX1-11" fmla="*/ 1058581 w 1406469"/>
              <a:gd name="connsiteY1-12" fmla="*/ 855678 h 3476740"/>
              <a:gd name="connsiteX2-13" fmla="*/ 1406469 w 1406469"/>
              <a:gd name="connsiteY2-14" fmla="*/ 0 h 3476740"/>
              <a:gd name="connsiteX3-15" fmla="*/ 1400412 w 1406469"/>
              <a:gd name="connsiteY3-16" fmla="*/ 881316 h 3476740"/>
              <a:gd name="connsiteX4-17" fmla="*/ 1406469 w 1406469"/>
              <a:gd name="connsiteY4-18" fmla="*/ 3476740 h 3476740"/>
              <a:gd name="connsiteX5" fmla="*/ 0 w 1406469"/>
              <a:gd name="connsiteY5" fmla="*/ 3476740 h 3476740"/>
              <a:gd name="connsiteX0-19" fmla="*/ 0 w 1406469"/>
              <a:gd name="connsiteY0-20" fmla="*/ 2621062 h 2621062"/>
              <a:gd name="connsiteX1-21" fmla="*/ 1058581 w 1406469"/>
              <a:gd name="connsiteY1-22" fmla="*/ 0 h 2621062"/>
              <a:gd name="connsiteX2-23" fmla="*/ 1400412 w 1406469"/>
              <a:gd name="connsiteY2-24" fmla="*/ 25638 h 2621062"/>
              <a:gd name="connsiteX3-25" fmla="*/ 1406469 w 1406469"/>
              <a:gd name="connsiteY3-26" fmla="*/ 2621062 h 2621062"/>
              <a:gd name="connsiteX4-27" fmla="*/ 0 w 1406469"/>
              <a:gd name="connsiteY4-28" fmla="*/ 2621062 h 262106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406469" h="2621062">
                <a:moveTo>
                  <a:pt x="0" y="2621062"/>
                </a:moveTo>
                <a:lnTo>
                  <a:pt x="1058581" y="0"/>
                </a:lnTo>
                <a:lnTo>
                  <a:pt x="1400412" y="25638"/>
                </a:lnTo>
                <a:lnTo>
                  <a:pt x="1406469" y="2621062"/>
                </a:lnTo>
                <a:lnTo>
                  <a:pt x="0" y="2621062"/>
                </a:lnTo>
                <a:close/>
              </a:path>
            </a:pathLst>
          </a:custGeom>
          <a:gradFill>
            <a:gsLst>
              <a:gs pos="76000">
                <a:srgbClr val="52A4AE"/>
              </a:gs>
              <a:gs pos="37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等腰三角形 21">
            <a:extLst>
              <a:ext uri="{FF2B5EF4-FFF2-40B4-BE49-F238E27FC236}">
                <a16:creationId xmlns:a16="http://schemas.microsoft.com/office/drawing/2014/main" id="{6485ED33-1BB6-DF9D-D5F3-4C23B8E546E5}"/>
              </a:ext>
            </a:extLst>
          </p:cNvPr>
          <p:cNvSpPr/>
          <p:nvPr/>
        </p:nvSpPr>
        <p:spPr>
          <a:xfrm>
            <a:off x="10048625" y="1541081"/>
            <a:ext cx="1805722" cy="114613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1729229"/>
              <a:gd name="connsiteY0-66" fmla="*/ 698988 h 698988"/>
              <a:gd name="connsiteX1-67" fmla="*/ 626743 w 1729229"/>
              <a:gd name="connsiteY1-68" fmla="*/ 0 h 698988"/>
              <a:gd name="connsiteX2-69" fmla="*/ 1729229 w 1729229"/>
              <a:gd name="connsiteY2-70" fmla="*/ 623136 h 698988"/>
              <a:gd name="connsiteX3-71" fmla="*/ 0 w 1729229"/>
              <a:gd name="connsiteY3-72" fmla="*/ 698988 h 698988"/>
              <a:gd name="connsiteX0-73" fmla="*/ 0 w 1729229"/>
              <a:gd name="connsiteY0-74" fmla="*/ 1146139 h 1146139"/>
              <a:gd name="connsiteX1-75" fmla="*/ 817662 w 1729229"/>
              <a:gd name="connsiteY1-76" fmla="*/ 0 h 1146139"/>
              <a:gd name="connsiteX2-77" fmla="*/ 1729229 w 1729229"/>
              <a:gd name="connsiteY2-78" fmla="*/ 1070287 h 1146139"/>
              <a:gd name="connsiteX3-79" fmla="*/ 0 w 1729229"/>
              <a:gd name="connsiteY3-80" fmla="*/ 1146139 h 1146139"/>
            </a:gdLst>
            <a:ahLst/>
            <a:cxnLst>
              <a:cxn ang="0">
                <a:pos x="connsiteX0-1" y="connsiteY0-2"/>
              </a:cxn>
              <a:cxn ang="0">
                <a:pos x="connsiteX1-3" y="connsiteY1-4"/>
              </a:cxn>
              <a:cxn ang="0">
                <a:pos x="connsiteX2-5" y="connsiteY2-6"/>
              </a:cxn>
              <a:cxn ang="0">
                <a:pos x="connsiteX3-7" y="connsiteY3-8"/>
              </a:cxn>
            </a:cxnLst>
            <a:rect l="l" t="t" r="r" b="b"/>
            <a:pathLst>
              <a:path w="1729229" h="1146139">
                <a:moveTo>
                  <a:pt x="0" y="1146139"/>
                </a:moveTo>
                <a:lnTo>
                  <a:pt x="817662" y="0"/>
                </a:lnTo>
                <a:lnTo>
                  <a:pt x="1729229" y="1070287"/>
                </a:lnTo>
                <a:lnTo>
                  <a:pt x="0" y="1146139"/>
                </a:lnTo>
                <a:close/>
              </a:path>
            </a:pathLst>
          </a:custGeom>
          <a:gradFill>
            <a:gsLst>
              <a:gs pos="89000">
                <a:srgbClr val="52A4AE"/>
              </a:gs>
              <a:gs pos="3000">
                <a:srgbClr val="92BFB5"/>
              </a:gs>
            </a:gsLst>
            <a:lin ang="18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等腰三角形 21">
            <a:extLst>
              <a:ext uri="{FF2B5EF4-FFF2-40B4-BE49-F238E27FC236}">
                <a16:creationId xmlns:a16="http://schemas.microsoft.com/office/drawing/2014/main" id="{FD3E6113-E156-66A5-3F59-93CF9851D640}"/>
              </a:ext>
            </a:extLst>
          </p:cNvPr>
          <p:cNvSpPr/>
          <p:nvPr/>
        </p:nvSpPr>
        <p:spPr>
          <a:xfrm>
            <a:off x="7778663" y="751561"/>
            <a:ext cx="1089764" cy="78913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Lst>
            <a:ahLst/>
            <a:cxnLst>
              <a:cxn ang="0">
                <a:pos x="connsiteX0-1" y="connsiteY0-2"/>
              </a:cxn>
              <a:cxn ang="0">
                <a:pos x="connsiteX1-3" y="connsiteY1-4"/>
              </a:cxn>
              <a:cxn ang="0">
                <a:pos x="connsiteX2-5" y="connsiteY2-6"/>
              </a:cxn>
              <a:cxn ang="0">
                <a:pos x="connsiteX3-7" y="connsiteY3-8"/>
              </a:cxn>
            </a:cxnLst>
            <a:rect l="l" t="t" r="r" b="b"/>
            <a:pathLst>
              <a:path w="1089764" h="789139">
                <a:moveTo>
                  <a:pt x="75156" y="789139"/>
                </a:moveTo>
                <a:lnTo>
                  <a:pt x="0" y="0"/>
                </a:lnTo>
                <a:lnTo>
                  <a:pt x="1089764" y="425885"/>
                </a:lnTo>
                <a:lnTo>
                  <a:pt x="75156" y="789139"/>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等腰三角形 21">
            <a:extLst>
              <a:ext uri="{FF2B5EF4-FFF2-40B4-BE49-F238E27FC236}">
                <a16:creationId xmlns:a16="http://schemas.microsoft.com/office/drawing/2014/main" id="{0FCE1B8B-7EEB-B561-4E33-5BD944C660B6}"/>
              </a:ext>
            </a:extLst>
          </p:cNvPr>
          <p:cNvSpPr/>
          <p:nvPr/>
        </p:nvSpPr>
        <p:spPr>
          <a:xfrm>
            <a:off x="8764510" y="1124618"/>
            <a:ext cx="1702129" cy="118626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Lst>
            <a:ahLst/>
            <a:cxnLst>
              <a:cxn ang="0">
                <a:pos x="connsiteX0-1" y="connsiteY0-2"/>
              </a:cxn>
              <a:cxn ang="0">
                <a:pos x="connsiteX1-3" y="connsiteY1-4"/>
              </a:cxn>
              <a:cxn ang="0">
                <a:pos x="connsiteX2-5" y="connsiteY2-6"/>
              </a:cxn>
              <a:cxn ang="0">
                <a:pos x="connsiteX3-7" y="connsiteY3-8"/>
              </a:cxn>
            </a:cxnLst>
            <a:rect l="l" t="t" r="r" b="b"/>
            <a:pathLst>
              <a:path w="1702129" h="1186269">
                <a:moveTo>
                  <a:pt x="0" y="666791"/>
                </a:moveTo>
                <a:lnTo>
                  <a:pt x="1702129" y="0"/>
                </a:lnTo>
                <a:lnTo>
                  <a:pt x="988057" y="1186269"/>
                </a:lnTo>
                <a:lnTo>
                  <a:pt x="0" y="666791"/>
                </a:lnTo>
                <a:close/>
              </a:path>
            </a:pathLst>
          </a:custGeom>
          <a:gradFill>
            <a:gsLst>
              <a:gs pos="92000">
                <a:srgbClr val="B6D3B7"/>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等腰三角形 25">
            <a:extLst>
              <a:ext uri="{FF2B5EF4-FFF2-40B4-BE49-F238E27FC236}">
                <a16:creationId xmlns:a16="http://schemas.microsoft.com/office/drawing/2014/main" id="{A1764B9E-1C04-AF3B-50FB-53E493F849AE}"/>
              </a:ext>
            </a:extLst>
          </p:cNvPr>
          <p:cNvSpPr/>
          <p:nvPr/>
        </p:nvSpPr>
        <p:spPr>
          <a:xfrm flipV="1">
            <a:off x="11016343" y="-1"/>
            <a:ext cx="1175657" cy="1389601"/>
          </a:xfrm>
          <a:prstGeom prst="triangle">
            <a:avLst>
              <a:gd name="adj" fmla="val 100000"/>
            </a:avLst>
          </a:prstGeom>
          <a:gradFill>
            <a:gsLst>
              <a:gs pos="100000">
                <a:srgbClr val="77B6BF"/>
              </a:gs>
              <a:gs pos="45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等腰三角形 21">
            <a:extLst>
              <a:ext uri="{FF2B5EF4-FFF2-40B4-BE49-F238E27FC236}">
                <a16:creationId xmlns:a16="http://schemas.microsoft.com/office/drawing/2014/main" id="{7F5277A6-E7AA-7608-B822-DF8CB1B9DFEC}"/>
              </a:ext>
            </a:extLst>
          </p:cNvPr>
          <p:cNvSpPr/>
          <p:nvPr/>
        </p:nvSpPr>
        <p:spPr>
          <a:xfrm>
            <a:off x="757402" y="6106635"/>
            <a:ext cx="478741" cy="441356"/>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839950"/>
              <a:gd name="connsiteY0-66" fmla="*/ 536149 h 701458"/>
              <a:gd name="connsiteX1-67" fmla="*/ 326118 w 839950"/>
              <a:gd name="connsiteY1-68" fmla="*/ 0 h 701458"/>
              <a:gd name="connsiteX2-69" fmla="*/ 839950 w 839950"/>
              <a:gd name="connsiteY2-70" fmla="*/ 701458 h 701458"/>
              <a:gd name="connsiteX3-71" fmla="*/ 0 w 839950"/>
              <a:gd name="connsiteY3-72" fmla="*/ 536149 h 701458"/>
              <a:gd name="connsiteX0-73" fmla="*/ 0 w 464169"/>
              <a:gd name="connsiteY0-74" fmla="*/ 536149 h 601250"/>
              <a:gd name="connsiteX1-75" fmla="*/ 326118 w 464169"/>
              <a:gd name="connsiteY1-76" fmla="*/ 0 h 601250"/>
              <a:gd name="connsiteX2-77" fmla="*/ 464169 w 464169"/>
              <a:gd name="connsiteY2-78" fmla="*/ 601250 h 601250"/>
              <a:gd name="connsiteX3-79" fmla="*/ 0 w 464169"/>
              <a:gd name="connsiteY3-80" fmla="*/ 536149 h 601250"/>
              <a:gd name="connsiteX0-81" fmla="*/ 0 w 464169"/>
              <a:gd name="connsiteY0-82" fmla="*/ 310681 h 375782"/>
              <a:gd name="connsiteX1-83" fmla="*/ 213384 w 464169"/>
              <a:gd name="connsiteY1-84" fmla="*/ 0 h 375782"/>
              <a:gd name="connsiteX2-85" fmla="*/ 464169 w 464169"/>
              <a:gd name="connsiteY2-86" fmla="*/ 375782 h 375782"/>
              <a:gd name="connsiteX3-87" fmla="*/ 0 w 464169"/>
              <a:gd name="connsiteY3-88" fmla="*/ 310681 h 375782"/>
              <a:gd name="connsiteX0-89" fmla="*/ 0 w 464169"/>
              <a:gd name="connsiteY0-90" fmla="*/ 307038 h 372139"/>
              <a:gd name="connsiteX1-91" fmla="*/ 184240 w 464169"/>
              <a:gd name="connsiteY1-92" fmla="*/ 0 h 372139"/>
              <a:gd name="connsiteX2-93" fmla="*/ 464169 w 464169"/>
              <a:gd name="connsiteY2-94" fmla="*/ 372139 h 372139"/>
              <a:gd name="connsiteX3-95" fmla="*/ 0 w 464169"/>
              <a:gd name="connsiteY3-96" fmla="*/ 307038 h 372139"/>
              <a:gd name="connsiteX0-97" fmla="*/ 0 w 478741"/>
              <a:gd name="connsiteY0-98" fmla="*/ 307038 h 441356"/>
              <a:gd name="connsiteX1-99" fmla="*/ 184240 w 478741"/>
              <a:gd name="connsiteY1-100" fmla="*/ 0 h 441356"/>
              <a:gd name="connsiteX2-101" fmla="*/ 478741 w 478741"/>
              <a:gd name="connsiteY2-102" fmla="*/ 441356 h 441356"/>
              <a:gd name="connsiteX3-103" fmla="*/ 0 w 478741"/>
              <a:gd name="connsiteY3-104" fmla="*/ 307038 h 441356"/>
            </a:gdLst>
            <a:ahLst/>
            <a:cxnLst>
              <a:cxn ang="0">
                <a:pos x="connsiteX0-1" y="connsiteY0-2"/>
              </a:cxn>
              <a:cxn ang="0">
                <a:pos x="connsiteX1-3" y="connsiteY1-4"/>
              </a:cxn>
              <a:cxn ang="0">
                <a:pos x="connsiteX2-5" y="connsiteY2-6"/>
              </a:cxn>
              <a:cxn ang="0">
                <a:pos x="connsiteX3-7" y="connsiteY3-8"/>
              </a:cxn>
            </a:cxnLst>
            <a:rect l="l" t="t" r="r" b="b"/>
            <a:pathLst>
              <a:path w="478741" h="441356">
                <a:moveTo>
                  <a:pt x="0" y="307038"/>
                </a:moveTo>
                <a:lnTo>
                  <a:pt x="184240" y="0"/>
                </a:lnTo>
                <a:lnTo>
                  <a:pt x="478741" y="441356"/>
                </a:lnTo>
                <a:lnTo>
                  <a:pt x="0" y="307038"/>
                </a:lnTo>
                <a:close/>
              </a:path>
            </a:pathLst>
          </a:custGeom>
          <a:gradFill>
            <a:gsLst>
              <a:gs pos="92000">
                <a:srgbClr val="B6D3B7"/>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6" name="直接连接符 35">
            <a:extLst>
              <a:ext uri="{FF2B5EF4-FFF2-40B4-BE49-F238E27FC236}">
                <a16:creationId xmlns:a16="http://schemas.microsoft.com/office/drawing/2014/main" id="{49941379-4951-F016-C353-0C21873295F4}"/>
              </a:ext>
            </a:extLst>
          </p:cNvPr>
          <p:cNvCxnSpPr/>
          <p:nvPr/>
        </p:nvCxnSpPr>
        <p:spPr>
          <a:xfrm>
            <a:off x="526472" y="1535596"/>
            <a:ext cx="0" cy="3064107"/>
          </a:xfrm>
          <a:prstGeom prst="line">
            <a:avLst/>
          </a:prstGeom>
          <a:ln w="47625">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3260FC6F-E37D-3F74-4E23-F512735F1B9F}"/>
              </a:ext>
            </a:extLst>
          </p:cNvPr>
          <p:cNvSpPr/>
          <p:nvPr/>
        </p:nvSpPr>
        <p:spPr>
          <a:xfrm>
            <a:off x="17451" y="751561"/>
            <a:ext cx="12192000" cy="6095396"/>
          </a:xfrm>
          <a:prstGeom prst="rect">
            <a:avLst/>
          </a:prstGeom>
          <a:solidFill>
            <a:schemeClr val="bg1">
              <a:alpha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6" name="文本框 5">
            <a:extLst>
              <a:ext uri="{FF2B5EF4-FFF2-40B4-BE49-F238E27FC236}">
                <a16:creationId xmlns:a16="http://schemas.microsoft.com/office/drawing/2014/main" id="{6AD2EAA6-C4E9-DC04-4CA5-F1D43DECF9AE}"/>
              </a:ext>
            </a:extLst>
          </p:cNvPr>
          <p:cNvSpPr txBox="1"/>
          <p:nvPr/>
        </p:nvSpPr>
        <p:spPr>
          <a:xfrm>
            <a:off x="52714" y="4650729"/>
            <a:ext cx="6800754" cy="1477328"/>
          </a:xfrm>
          <a:prstGeom prst="rect">
            <a:avLst/>
          </a:prstGeom>
          <a:noFill/>
        </p:spPr>
        <p:txBody>
          <a:bodyPr wrap="square" rtlCol="0">
            <a:spAutoFit/>
          </a:bodyPr>
          <a:lstStyle/>
          <a:p>
            <a:pPr algn="just"/>
            <a:r>
              <a:rPr lang="zh-CN" altLang="en-US" dirty="0">
                <a:latin typeface="Times New Roman" panose="02020603050405020304" pitchFamily="18" charset="0"/>
                <a:ea typeface="苹方-简" panose="020B0400000000000000" pitchFamily="34" charset="-122"/>
              </a:rPr>
              <a:t>扩散模型仅仅使用</a:t>
            </a:r>
            <a:r>
              <a:rPr lang="en-US" altLang="zh-CN" dirty="0">
                <a:latin typeface="Times New Roman" panose="02020603050405020304" pitchFamily="18" charset="0"/>
                <a:ea typeface="苹方-简" panose="020B0400000000000000" pitchFamily="34" charset="-122"/>
              </a:rPr>
              <a:t>MSE</a:t>
            </a:r>
            <a:r>
              <a:rPr lang="zh-CN" altLang="en-US" dirty="0">
                <a:latin typeface="Times New Roman" panose="02020603050405020304" pitchFamily="18" charset="0"/>
                <a:ea typeface="苹方-简" panose="020B0400000000000000" pitchFamily="34" charset="-122"/>
              </a:rPr>
              <a:t>损失函数，由此模型对于全局信息与边缘结构信息的差异都作同样的惩罚，导致边缘信息被“平滑化”。因此，我们计划提出一种新的图像评价方法，让模型在关注全局结构的同时也能够对于物体边缘的特征进行特别关注，从而解决物体边缘被“平滑化”的问题</a:t>
            </a:r>
            <a:endParaRPr lang="en-US" altLang="zh-CN" dirty="0">
              <a:latin typeface="Times New Roman" panose="02020603050405020304" pitchFamily="18" charset="0"/>
              <a:ea typeface="苹方-简" panose="020B0400000000000000" pitchFamily="34" charset="-122"/>
            </a:endParaRPr>
          </a:p>
        </p:txBody>
      </p:sp>
      <p:sp>
        <p:nvSpPr>
          <p:cNvPr id="5" name="文本框 4">
            <a:extLst>
              <a:ext uri="{FF2B5EF4-FFF2-40B4-BE49-F238E27FC236}">
                <a16:creationId xmlns:a16="http://schemas.microsoft.com/office/drawing/2014/main" id="{73AE78AD-73E6-FF08-450F-0D28446504B0}"/>
              </a:ext>
            </a:extLst>
          </p:cNvPr>
          <p:cNvSpPr txBox="1"/>
          <p:nvPr/>
        </p:nvSpPr>
        <p:spPr>
          <a:xfrm>
            <a:off x="122226" y="85945"/>
            <a:ext cx="4597792" cy="584775"/>
          </a:xfrm>
          <a:prstGeom prst="rect">
            <a:avLst/>
          </a:prstGeom>
          <a:noFill/>
        </p:spPr>
        <p:txBody>
          <a:bodyPr wrap="square" rtlCol="0">
            <a:spAutoFit/>
          </a:bodyPr>
          <a:lstStyle/>
          <a:p>
            <a:r>
              <a:rPr lang="zh-CN" altLang="en-US" sz="3200" b="1" dirty="0">
                <a:latin typeface="+mn-ea"/>
              </a:rPr>
              <a:t>创新点总结</a:t>
            </a:r>
          </a:p>
        </p:txBody>
      </p:sp>
      <p:sp>
        <p:nvSpPr>
          <p:cNvPr id="8" name="文本框 7">
            <a:extLst>
              <a:ext uri="{FF2B5EF4-FFF2-40B4-BE49-F238E27FC236}">
                <a16:creationId xmlns:a16="http://schemas.microsoft.com/office/drawing/2014/main" id="{6B1A6E09-629E-8A86-4825-EE9930B4DD01}"/>
              </a:ext>
            </a:extLst>
          </p:cNvPr>
          <p:cNvSpPr txBox="1"/>
          <p:nvPr/>
        </p:nvSpPr>
        <p:spPr>
          <a:xfrm>
            <a:off x="1" y="1683439"/>
            <a:ext cx="7148972" cy="1200329"/>
          </a:xfrm>
          <a:prstGeom prst="rect">
            <a:avLst/>
          </a:prstGeom>
          <a:noFill/>
        </p:spPr>
        <p:txBody>
          <a:bodyPr wrap="square" rtlCol="0">
            <a:spAutoFit/>
          </a:bodyPr>
          <a:lstStyle/>
          <a:p>
            <a:pPr algn="just"/>
            <a:r>
              <a:rPr lang="zh-CN" altLang="en-US" dirty="0">
                <a:latin typeface="Times New Roman" panose="02020603050405020304" pitchFamily="18" charset="0"/>
                <a:ea typeface="苹方-简" panose="020B0400000000000000" pitchFamily="34" charset="-122"/>
              </a:rPr>
              <a:t>由于条件扩散模型的知识先验都存储在其</a:t>
            </a:r>
            <a:r>
              <a:rPr lang="en-US" altLang="zh-CN" dirty="0">
                <a:latin typeface="Times New Roman" panose="02020603050405020304" pitchFamily="18" charset="0"/>
                <a:ea typeface="苹方-简" panose="020B0400000000000000" pitchFamily="34" charset="-122"/>
              </a:rPr>
              <a:t>U-Net</a:t>
            </a:r>
            <a:r>
              <a:rPr lang="zh-CN" altLang="en-US" dirty="0">
                <a:latin typeface="Times New Roman" panose="02020603050405020304" pitchFamily="18" charset="0"/>
                <a:ea typeface="苹方-简" panose="020B0400000000000000" pitchFamily="34" charset="-122"/>
              </a:rPr>
              <a:t>中，为了解决由于单步推理带来的边缘模糊现象，我们计划使用不同的图像预处理方法，来提供给</a:t>
            </a:r>
            <a:r>
              <a:rPr lang="en-US" altLang="zh-CN" dirty="0">
                <a:latin typeface="Times New Roman" panose="02020603050405020304" pitchFamily="18" charset="0"/>
                <a:ea typeface="苹方-简" panose="020B0400000000000000" pitchFamily="34" charset="-122"/>
              </a:rPr>
              <a:t>U-Net</a:t>
            </a:r>
            <a:r>
              <a:rPr lang="zh-CN" altLang="en-US" dirty="0">
                <a:latin typeface="Times New Roman" panose="02020603050405020304" pitchFamily="18" charset="0"/>
                <a:ea typeface="苹方-简" panose="020B0400000000000000" pitchFamily="34" charset="-122"/>
              </a:rPr>
              <a:t>更多的语义信息，使得</a:t>
            </a:r>
            <a:r>
              <a:rPr lang="en-US" altLang="zh-CN" dirty="0">
                <a:latin typeface="Times New Roman" panose="02020603050405020304" pitchFamily="18" charset="0"/>
                <a:ea typeface="苹方-简" panose="020B0400000000000000" pitchFamily="34" charset="-122"/>
              </a:rPr>
              <a:t>U-Net</a:t>
            </a:r>
            <a:r>
              <a:rPr lang="zh-CN" altLang="en-US" dirty="0">
                <a:latin typeface="Times New Roman" panose="02020603050405020304" pitchFamily="18" charset="0"/>
                <a:ea typeface="苹方-简" panose="020B0400000000000000" pitchFamily="34" charset="-122"/>
              </a:rPr>
              <a:t>能够从中学习到更多的从图像生成深度图的推理知识</a:t>
            </a:r>
            <a:r>
              <a:rPr lang="en-US" altLang="zh-CN" dirty="0">
                <a:latin typeface="Times New Roman" panose="02020603050405020304" pitchFamily="18" charset="0"/>
                <a:ea typeface="苹方-简" panose="020B0400000000000000" pitchFamily="34" charset="-122"/>
              </a:rPr>
              <a:t>. </a:t>
            </a:r>
          </a:p>
        </p:txBody>
      </p:sp>
      <p:sp>
        <p:nvSpPr>
          <p:cNvPr id="2" name="文本框 1">
            <a:extLst>
              <a:ext uri="{FF2B5EF4-FFF2-40B4-BE49-F238E27FC236}">
                <a16:creationId xmlns:a16="http://schemas.microsoft.com/office/drawing/2014/main" id="{DCDDEE89-BE7D-E47B-BA6B-2F63E767F27F}"/>
              </a:ext>
            </a:extLst>
          </p:cNvPr>
          <p:cNvSpPr txBox="1"/>
          <p:nvPr/>
        </p:nvSpPr>
        <p:spPr>
          <a:xfrm>
            <a:off x="40838" y="921646"/>
            <a:ext cx="6812630" cy="443865"/>
          </a:xfrm>
          <a:prstGeom prst="rect">
            <a:avLst/>
          </a:prstGeom>
          <a:solidFill>
            <a:schemeClr val="accent4"/>
          </a:solidFill>
        </p:spPr>
        <p:txBody>
          <a:bodyPr wrap="square" rtlCol="0">
            <a:noAutofit/>
          </a:bodyPr>
          <a:lstStyle/>
          <a:p>
            <a:r>
              <a:rPr lang="zh-CN" altLang="en-US" sz="2400" b="1" dirty="0">
                <a:solidFill>
                  <a:schemeClr val="bg1"/>
                </a:solidFill>
              </a:rPr>
              <a:t>一：为深度图的生成提供更丰富的语义信息</a:t>
            </a:r>
          </a:p>
        </p:txBody>
      </p:sp>
      <p:sp>
        <p:nvSpPr>
          <p:cNvPr id="3" name="文本框 2">
            <a:extLst>
              <a:ext uri="{FF2B5EF4-FFF2-40B4-BE49-F238E27FC236}">
                <a16:creationId xmlns:a16="http://schemas.microsoft.com/office/drawing/2014/main" id="{C117D314-AF1C-8F63-5293-D66B8C524472}"/>
              </a:ext>
            </a:extLst>
          </p:cNvPr>
          <p:cNvSpPr txBox="1"/>
          <p:nvPr/>
        </p:nvSpPr>
        <p:spPr>
          <a:xfrm>
            <a:off x="0" y="4083389"/>
            <a:ext cx="6812630" cy="443865"/>
          </a:xfrm>
          <a:prstGeom prst="rect">
            <a:avLst/>
          </a:prstGeom>
          <a:solidFill>
            <a:schemeClr val="accent4"/>
          </a:solidFill>
        </p:spPr>
        <p:txBody>
          <a:bodyPr wrap="square" rtlCol="0">
            <a:noAutofit/>
          </a:bodyPr>
          <a:lstStyle/>
          <a:p>
            <a:r>
              <a:rPr lang="zh-CN" altLang="en-US" sz="2400" b="1" dirty="0">
                <a:solidFill>
                  <a:schemeClr val="bg1"/>
                </a:solidFill>
              </a:rPr>
              <a:t>二：用注重细节的评价方法指导模型学习</a:t>
            </a:r>
          </a:p>
        </p:txBody>
      </p:sp>
      <p:grpSp>
        <p:nvGrpSpPr>
          <p:cNvPr id="9" name="组合 8">
            <a:extLst>
              <a:ext uri="{FF2B5EF4-FFF2-40B4-BE49-F238E27FC236}">
                <a16:creationId xmlns:a16="http://schemas.microsoft.com/office/drawing/2014/main" id="{F2B22948-E416-3803-E82B-388A14FD0B86}"/>
              </a:ext>
            </a:extLst>
          </p:cNvPr>
          <p:cNvGrpSpPr/>
          <p:nvPr/>
        </p:nvGrpSpPr>
        <p:grpSpPr>
          <a:xfrm>
            <a:off x="8332018" y="2966743"/>
            <a:ext cx="2147378" cy="3511136"/>
            <a:chOff x="6434910" y="498416"/>
            <a:chExt cx="3909562" cy="5864344"/>
          </a:xfrm>
        </p:grpSpPr>
        <p:pic>
          <p:nvPicPr>
            <p:cNvPr id="11" name="图片 10">
              <a:extLst>
                <a:ext uri="{FF2B5EF4-FFF2-40B4-BE49-F238E27FC236}">
                  <a16:creationId xmlns:a16="http://schemas.microsoft.com/office/drawing/2014/main" id="{364A52E1-005A-F1DC-1AE8-A9347C643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4910" y="498416"/>
              <a:ext cx="3909562" cy="5864344"/>
            </a:xfrm>
            <a:prstGeom prst="rect">
              <a:avLst/>
            </a:prstGeom>
          </p:spPr>
        </p:pic>
        <p:cxnSp>
          <p:nvCxnSpPr>
            <p:cNvPr id="12" name="连接符: 曲线 11">
              <a:extLst>
                <a:ext uri="{FF2B5EF4-FFF2-40B4-BE49-F238E27FC236}">
                  <a16:creationId xmlns:a16="http://schemas.microsoft.com/office/drawing/2014/main" id="{16D000D8-D521-864C-830E-66CE86F6938B}"/>
                </a:ext>
              </a:extLst>
            </p:cNvPr>
            <p:cNvCxnSpPr>
              <a:cxnSpLocks/>
            </p:cNvCxnSpPr>
            <p:nvPr/>
          </p:nvCxnSpPr>
          <p:spPr>
            <a:xfrm rot="16200000" flipH="1">
              <a:off x="6960096" y="4437112"/>
              <a:ext cx="2088232" cy="504056"/>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连接符: 曲线 12">
              <a:extLst>
                <a:ext uri="{FF2B5EF4-FFF2-40B4-BE49-F238E27FC236}">
                  <a16:creationId xmlns:a16="http://schemas.microsoft.com/office/drawing/2014/main" id="{2B10D8F2-459C-51BB-982A-546A1E82B7D9}"/>
                </a:ext>
              </a:extLst>
            </p:cNvPr>
            <p:cNvCxnSpPr>
              <a:cxnSpLocks/>
            </p:cNvCxnSpPr>
            <p:nvPr/>
          </p:nvCxnSpPr>
          <p:spPr>
            <a:xfrm rot="5400000">
              <a:off x="7680176" y="4509120"/>
              <a:ext cx="2088232" cy="360041"/>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曲线 13">
              <a:extLst>
                <a:ext uri="{FF2B5EF4-FFF2-40B4-BE49-F238E27FC236}">
                  <a16:creationId xmlns:a16="http://schemas.microsoft.com/office/drawing/2014/main" id="{BF3AA7B4-628E-14B3-3C55-9E958F1F3E3C}"/>
                </a:ext>
              </a:extLst>
            </p:cNvPr>
            <p:cNvCxnSpPr/>
            <p:nvPr/>
          </p:nvCxnSpPr>
          <p:spPr>
            <a:xfrm rot="16200000" flipH="1">
              <a:off x="7608168" y="5301208"/>
              <a:ext cx="576064" cy="288032"/>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曲线 14">
              <a:extLst>
                <a:ext uri="{FF2B5EF4-FFF2-40B4-BE49-F238E27FC236}">
                  <a16:creationId xmlns:a16="http://schemas.microsoft.com/office/drawing/2014/main" id="{62C0FDFB-F06B-F60A-D55E-45F9F0EEEFC3}"/>
                </a:ext>
              </a:extLst>
            </p:cNvPr>
            <p:cNvCxnSpPr/>
            <p:nvPr/>
          </p:nvCxnSpPr>
          <p:spPr>
            <a:xfrm rot="5400000">
              <a:off x="8580276" y="5337211"/>
              <a:ext cx="576065" cy="216024"/>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68155DC5-03FF-5FBA-0507-3D62FEFB1418}"/>
              </a:ext>
            </a:extLst>
          </p:cNvPr>
          <p:cNvGrpSpPr/>
          <p:nvPr/>
        </p:nvGrpSpPr>
        <p:grpSpPr>
          <a:xfrm>
            <a:off x="7351138" y="1003778"/>
            <a:ext cx="4503208" cy="1451158"/>
            <a:chOff x="5836189" y="945492"/>
            <a:chExt cx="6170868" cy="2003287"/>
          </a:xfrm>
        </p:grpSpPr>
        <p:pic>
          <p:nvPicPr>
            <p:cNvPr id="17" name="图片 16">
              <a:extLst>
                <a:ext uri="{FF2B5EF4-FFF2-40B4-BE49-F238E27FC236}">
                  <a16:creationId xmlns:a16="http://schemas.microsoft.com/office/drawing/2014/main" id="{21B86CF6-ACD3-0E93-AD33-6B3D8E69A4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9173" y="945492"/>
              <a:ext cx="6147884" cy="2003287"/>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34D6AF5-8BB3-04FB-4534-A9D9DE72702E}"/>
                    </a:ext>
                  </a:extLst>
                </p:cNvPr>
                <p:cNvSpPr txBox="1"/>
                <p:nvPr/>
              </p:nvSpPr>
              <p:spPr>
                <a:xfrm>
                  <a:off x="5836189" y="2437376"/>
                  <a:ext cx="1678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rPr>
                          <m:t>𝑦</m:t>
                        </m:r>
                      </m:oMath>
                    </m:oMathPara>
                  </a14:m>
                  <a:endParaRPr lang="zh-CN" altLang="en-US" sz="1050" i="1" dirty="0"/>
                </a:p>
              </p:txBody>
            </p:sp>
          </mc:Choice>
          <mc:Fallback xmlns="">
            <p:sp>
              <p:nvSpPr>
                <p:cNvPr id="37" name="文本框 36">
                  <a:extLst>
                    <a:ext uri="{FF2B5EF4-FFF2-40B4-BE49-F238E27FC236}">
                      <a16:creationId xmlns:a16="http://schemas.microsoft.com/office/drawing/2014/main" id="{549D85F8-F7DB-0887-FB1B-67BEC00797F1}"/>
                    </a:ext>
                  </a:extLst>
                </p:cNvPr>
                <p:cNvSpPr txBox="1">
                  <a:spLocks noRot="1" noChangeAspect="1" noMove="1" noResize="1" noEditPoints="1" noAdjustHandles="1" noChangeArrowheads="1" noChangeShapeType="1" noTextEdit="1"/>
                </p:cNvSpPr>
                <p:nvPr/>
              </p:nvSpPr>
              <p:spPr>
                <a:xfrm>
                  <a:off x="5836189" y="2437376"/>
                  <a:ext cx="167868" cy="261610"/>
                </a:xfrm>
                <a:prstGeom prst="rect">
                  <a:avLst/>
                </a:prstGeom>
                <a:blipFill>
                  <a:blip r:embed="rId4"/>
                  <a:stretch>
                    <a:fillRect r="-34783"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F19F9-AFD6-3132-3F0A-7D79CCED9DAC}"/>
                    </a:ext>
                  </a:extLst>
                </p:cNvPr>
                <p:cNvSpPr txBox="1"/>
                <p:nvPr/>
              </p:nvSpPr>
              <p:spPr>
                <a:xfrm>
                  <a:off x="7934903" y="2132856"/>
                  <a:ext cx="167868" cy="267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050" b="0" i="1" smtClean="0">
                                <a:latin typeface="Cambria Math" panose="02040503050406030204" pitchFamily="18" charset="0"/>
                              </a:rPr>
                            </m:ctrlPr>
                          </m:sSupPr>
                          <m:e>
                            <m:r>
                              <m:rPr>
                                <m:sty m:val="p"/>
                              </m:rPr>
                              <a:rPr lang="en-US" altLang="zh-CN" sz="1050" b="0" i="1" smtClean="0">
                                <a:latin typeface="Cambria Math" panose="02040503050406030204" pitchFamily="18" charset="0"/>
                              </a:rPr>
                              <m:t>z</m:t>
                            </m:r>
                          </m:e>
                          <m:sup>
                            <m:r>
                              <a:rPr lang="en-US" altLang="zh-CN" sz="1050" b="0" i="1" smtClean="0">
                                <a:latin typeface="Cambria Math" panose="02040503050406030204" pitchFamily="18" charset="0"/>
                              </a:rPr>
                              <m:t>(</m:t>
                            </m:r>
                            <m:r>
                              <a:rPr lang="en-US" altLang="zh-CN" sz="1050" b="0" i="1" smtClean="0">
                                <a:latin typeface="Cambria Math" panose="02040503050406030204" pitchFamily="18" charset="0"/>
                              </a:rPr>
                              <m:t>𝑑</m:t>
                            </m:r>
                            <m:r>
                              <a:rPr lang="en-US" altLang="zh-CN" sz="1050" b="0" i="1" smtClean="0">
                                <a:latin typeface="Cambria Math" panose="02040503050406030204" pitchFamily="18" charset="0"/>
                              </a:rPr>
                              <m:t>)</m:t>
                            </m:r>
                          </m:sup>
                        </m:sSup>
                      </m:oMath>
                    </m:oMathPara>
                  </a14:m>
                  <a:endParaRPr lang="zh-CN" altLang="en-US" sz="1050" dirty="0"/>
                </a:p>
              </p:txBody>
            </p:sp>
          </mc:Choice>
          <mc:Fallback xmlns="">
            <p:sp>
              <p:nvSpPr>
                <p:cNvPr id="38" name="文本框 37">
                  <a:extLst>
                    <a:ext uri="{FF2B5EF4-FFF2-40B4-BE49-F238E27FC236}">
                      <a16:creationId xmlns:a16="http://schemas.microsoft.com/office/drawing/2014/main" id="{D0612244-7EA0-54F0-EB0A-1D5CBC95DAD7}"/>
                    </a:ext>
                  </a:extLst>
                </p:cNvPr>
                <p:cNvSpPr txBox="1">
                  <a:spLocks noRot="1" noChangeAspect="1" noMove="1" noResize="1" noEditPoints="1" noAdjustHandles="1" noChangeArrowheads="1" noChangeShapeType="1" noTextEdit="1"/>
                </p:cNvSpPr>
                <p:nvPr/>
              </p:nvSpPr>
              <p:spPr>
                <a:xfrm>
                  <a:off x="7934903" y="2132856"/>
                  <a:ext cx="167868" cy="267766"/>
                </a:xfrm>
                <a:prstGeom prst="rect">
                  <a:avLst/>
                </a:prstGeom>
                <a:blipFill>
                  <a:blip r:embed="rId5"/>
                  <a:stretch>
                    <a:fillRect r="-129167" b="-294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73351903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56584-1643-B2A1-C912-3514E120660D}"/>
            </a:ext>
          </a:extLst>
        </p:cNvPr>
        <p:cNvGrpSpPr/>
        <p:nvPr/>
      </p:nvGrpSpPr>
      <p:grpSpPr>
        <a:xfrm>
          <a:off x="0" y="0"/>
          <a:ext cx="0" cy="0"/>
          <a:chOff x="0" y="0"/>
          <a:chExt cx="0" cy="0"/>
        </a:xfrm>
      </p:grpSpPr>
      <p:sp>
        <p:nvSpPr>
          <p:cNvPr id="25" name="等腰三角形 21">
            <a:extLst>
              <a:ext uri="{FF2B5EF4-FFF2-40B4-BE49-F238E27FC236}">
                <a16:creationId xmlns:a16="http://schemas.microsoft.com/office/drawing/2014/main" id="{77892819-FE7A-CFC4-9769-DD27AB6CE5E2}"/>
              </a:ext>
            </a:extLst>
          </p:cNvPr>
          <p:cNvSpPr/>
          <p:nvPr/>
        </p:nvSpPr>
        <p:spPr>
          <a:xfrm>
            <a:off x="10881363" y="228730"/>
            <a:ext cx="972984" cy="2397095"/>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1857239"/>
              <a:gd name="connsiteY0-82" fmla="*/ 666791 h 1558058"/>
              <a:gd name="connsiteX1-83" fmla="*/ 1702129 w 1857239"/>
              <a:gd name="connsiteY1-84" fmla="*/ 0 h 1558058"/>
              <a:gd name="connsiteX2-85" fmla="*/ 1857239 w 1857239"/>
              <a:gd name="connsiteY2-86" fmla="*/ 1558058 h 1558058"/>
              <a:gd name="connsiteX3-87" fmla="*/ 0 w 1857239"/>
              <a:gd name="connsiteY3-88" fmla="*/ 666791 h 1558058"/>
              <a:gd name="connsiteX0-89" fmla="*/ 0 w 972984"/>
              <a:gd name="connsiteY0-90" fmla="*/ 495969 h 1558058"/>
              <a:gd name="connsiteX1-91" fmla="*/ 817874 w 972984"/>
              <a:gd name="connsiteY1-92" fmla="*/ 0 h 1558058"/>
              <a:gd name="connsiteX2-93" fmla="*/ 972984 w 972984"/>
              <a:gd name="connsiteY2-94" fmla="*/ 1558058 h 1558058"/>
              <a:gd name="connsiteX3-95" fmla="*/ 0 w 972984"/>
              <a:gd name="connsiteY3-96" fmla="*/ 495969 h 1558058"/>
              <a:gd name="connsiteX0-97" fmla="*/ 0 w 972984"/>
              <a:gd name="connsiteY0-98" fmla="*/ 812492 h 1874581"/>
              <a:gd name="connsiteX1-99" fmla="*/ 345601 w 972984"/>
              <a:gd name="connsiteY1-100" fmla="*/ 0 h 1874581"/>
              <a:gd name="connsiteX2-101" fmla="*/ 972984 w 972984"/>
              <a:gd name="connsiteY2-102" fmla="*/ 1874581 h 1874581"/>
              <a:gd name="connsiteX3-103" fmla="*/ 0 w 972984"/>
              <a:gd name="connsiteY3-104" fmla="*/ 812492 h 1874581"/>
              <a:gd name="connsiteX0-105" fmla="*/ 0 w 972984"/>
              <a:gd name="connsiteY0-106" fmla="*/ 1335006 h 2397095"/>
              <a:gd name="connsiteX1-107" fmla="*/ 54198 w 972984"/>
              <a:gd name="connsiteY1-108" fmla="*/ 0 h 2397095"/>
              <a:gd name="connsiteX2-109" fmla="*/ 972984 w 972984"/>
              <a:gd name="connsiteY2-110" fmla="*/ 2397095 h 2397095"/>
              <a:gd name="connsiteX3-111" fmla="*/ 0 w 972984"/>
              <a:gd name="connsiteY3-112" fmla="*/ 1335006 h 2397095"/>
            </a:gdLst>
            <a:ahLst/>
            <a:cxnLst>
              <a:cxn ang="0">
                <a:pos x="connsiteX0-1" y="connsiteY0-2"/>
              </a:cxn>
              <a:cxn ang="0">
                <a:pos x="connsiteX1-3" y="connsiteY1-4"/>
              </a:cxn>
              <a:cxn ang="0">
                <a:pos x="connsiteX2-5" y="connsiteY2-6"/>
              </a:cxn>
              <a:cxn ang="0">
                <a:pos x="connsiteX3-7" y="connsiteY3-8"/>
              </a:cxn>
            </a:cxnLst>
            <a:rect l="l" t="t" r="r" b="b"/>
            <a:pathLst>
              <a:path w="972984" h="2397095">
                <a:moveTo>
                  <a:pt x="0" y="1335006"/>
                </a:moveTo>
                <a:lnTo>
                  <a:pt x="54198" y="0"/>
                </a:lnTo>
                <a:lnTo>
                  <a:pt x="972984" y="2397095"/>
                </a:lnTo>
                <a:lnTo>
                  <a:pt x="0" y="1335006"/>
                </a:lnTo>
                <a:close/>
              </a:path>
            </a:pathLst>
          </a:custGeom>
          <a:gradFill>
            <a:gsLst>
              <a:gs pos="54000">
                <a:srgbClr val="52A4AE"/>
              </a:gs>
              <a:gs pos="3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等腰三角形 26">
            <a:extLst>
              <a:ext uri="{FF2B5EF4-FFF2-40B4-BE49-F238E27FC236}">
                <a16:creationId xmlns:a16="http://schemas.microsoft.com/office/drawing/2014/main" id="{C68BFD48-1C04-4885-5F19-13CB9E0452C1}"/>
              </a:ext>
            </a:extLst>
          </p:cNvPr>
          <p:cNvSpPr/>
          <p:nvPr/>
        </p:nvSpPr>
        <p:spPr>
          <a:xfrm flipV="1">
            <a:off x="10802982" y="11043"/>
            <a:ext cx="1406469" cy="2621062"/>
          </a:xfrm>
          <a:custGeom>
            <a:avLst/>
            <a:gdLst>
              <a:gd name="connsiteX0" fmla="*/ 0 w 1406469"/>
              <a:gd name="connsiteY0" fmla="*/ 3476740 h 3476740"/>
              <a:gd name="connsiteX1" fmla="*/ 1406469 w 1406469"/>
              <a:gd name="connsiteY1" fmla="*/ 0 h 3476740"/>
              <a:gd name="connsiteX2" fmla="*/ 1406469 w 1406469"/>
              <a:gd name="connsiteY2" fmla="*/ 3476740 h 3476740"/>
              <a:gd name="connsiteX3" fmla="*/ 0 w 1406469"/>
              <a:gd name="connsiteY3" fmla="*/ 3476740 h 3476740"/>
              <a:gd name="connsiteX0-1" fmla="*/ 0 w 1406469"/>
              <a:gd name="connsiteY0-2" fmla="*/ 3476740 h 3476740"/>
              <a:gd name="connsiteX1-3" fmla="*/ 1406469 w 1406469"/>
              <a:gd name="connsiteY1-4" fmla="*/ 0 h 3476740"/>
              <a:gd name="connsiteX2-5" fmla="*/ 1400412 w 1406469"/>
              <a:gd name="connsiteY2-6" fmla="*/ 881316 h 3476740"/>
              <a:gd name="connsiteX3-7" fmla="*/ 1406469 w 1406469"/>
              <a:gd name="connsiteY3-8" fmla="*/ 3476740 h 3476740"/>
              <a:gd name="connsiteX4" fmla="*/ 0 w 1406469"/>
              <a:gd name="connsiteY4" fmla="*/ 3476740 h 3476740"/>
              <a:gd name="connsiteX0-9" fmla="*/ 0 w 1406469"/>
              <a:gd name="connsiteY0-10" fmla="*/ 3476740 h 3476740"/>
              <a:gd name="connsiteX1-11" fmla="*/ 1058581 w 1406469"/>
              <a:gd name="connsiteY1-12" fmla="*/ 855678 h 3476740"/>
              <a:gd name="connsiteX2-13" fmla="*/ 1406469 w 1406469"/>
              <a:gd name="connsiteY2-14" fmla="*/ 0 h 3476740"/>
              <a:gd name="connsiteX3-15" fmla="*/ 1400412 w 1406469"/>
              <a:gd name="connsiteY3-16" fmla="*/ 881316 h 3476740"/>
              <a:gd name="connsiteX4-17" fmla="*/ 1406469 w 1406469"/>
              <a:gd name="connsiteY4-18" fmla="*/ 3476740 h 3476740"/>
              <a:gd name="connsiteX5" fmla="*/ 0 w 1406469"/>
              <a:gd name="connsiteY5" fmla="*/ 3476740 h 3476740"/>
              <a:gd name="connsiteX0-19" fmla="*/ 0 w 1406469"/>
              <a:gd name="connsiteY0-20" fmla="*/ 2621062 h 2621062"/>
              <a:gd name="connsiteX1-21" fmla="*/ 1058581 w 1406469"/>
              <a:gd name="connsiteY1-22" fmla="*/ 0 h 2621062"/>
              <a:gd name="connsiteX2-23" fmla="*/ 1400412 w 1406469"/>
              <a:gd name="connsiteY2-24" fmla="*/ 25638 h 2621062"/>
              <a:gd name="connsiteX3-25" fmla="*/ 1406469 w 1406469"/>
              <a:gd name="connsiteY3-26" fmla="*/ 2621062 h 2621062"/>
              <a:gd name="connsiteX4-27" fmla="*/ 0 w 1406469"/>
              <a:gd name="connsiteY4-28" fmla="*/ 2621062 h 262106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406469" h="2621062">
                <a:moveTo>
                  <a:pt x="0" y="2621062"/>
                </a:moveTo>
                <a:lnTo>
                  <a:pt x="1058581" y="0"/>
                </a:lnTo>
                <a:lnTo>
                  <a:pt x="1400412" y="25638"/>
                </a:lnTo>
                <a:lnTo>
                  <a:pt x="1406469" y="2621062"/>
                </a:lnTo>
                <a:lnTo>
                  <a:pt x="0" y="2621062"/>
                </a:lnTo>
                <a:close/>
              </a:path>
            </a:pathLst>
          </a:custGeom>
          <a:gradFill>
            <a:gsLst>
              <a:gs pos="76000">
                <a:srgbClr val="52A4AE"/>
              </a:gs>
              <a:gs pos="37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等腰三角形 21">
            <a:extLst>
              <a:ext uri="{FF2B5EF4-FFF2-40B4-BE49-F238E27FC236}">
                <a16:creationId xmlns:a16="http://schemas.microsoft.com/office/drawing/2014/main" id="{EBA664C1-4E39-09F5-05BF-34AD3F5255F6}"/>
              </a:ext>
            </a:extLst>
          </p:cNvPr>
          <p:cNvSpPr/>
          <p:nvPr/>
        </p:nvSpPr>
        <p:spPr>
          <a:xfrm>
            <a:off x="10048625" y="1541081"/>
            <a:ext cx="1805722" cy="114613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1729229"/>
              <a:gd name="connsiteY0-66" fmla="*/ 698988 h 698988"/>
              <a:gd name="connsiteX1-67" fmla="*/ 626743 w 1729229"/>
              <a:gd name="connsiteY1-68" fmla="*/ 0 h 698988"/>
              <a:gd name="connsiteX2-69" fmla="*/ 1729229 w 1729229"/>
              <a:gd name="connsiteY2-70" fmla="*/ 623136 h 698988"/>
              <a:gd name="connsiteX3-71" fmla="*/ 0 w 1729229"/>
              <a:gd name="connsiteY3-72" fmla="*/ 698988 h 698988"/>
              <a:gd name="connsiteX0-73" fmla="*/ 0 w 1729229"/>
              <a:gd name="connsiteY0-74" fmla="*/ 1146139 h 1146139"/>
              <a:gd name="connsiteX1-75" fmla="*/ 817662 w 1729229"/>
              <a:gd name="connsiteY1-76" fmla="*/ 0 h 1146139"/>
              <a:gd name="connsiteX2-77" fmla="*/ 1729229 w 1729229"/>
              <a:gd name="connsiteY2-78" fmla="*/ 1070287 h 1146139"/>
              <a:gd name="connsiteX3-79" fmla="*/ 0 w 1729229"/>
              <a:gd name="connsiteY3-80" fmla="*/ 1146139 h 1146139"/>
            </a:gdLst>
            <a:ahLst/>
            <a:cxnLst>
              <a:cxn ang="0">
                <a:pos x="connsiteX0-1" y="connsiteY0-2"/>
              </a:cxn>
              <a:cxn ang="0">
                <a:pos x="connsiteX1-3" y="connsiteY1-4"/>
              </a:cxn>
              <a:cxn ang="0">
                <a:pos x="connsiteX2-5" y="connsiteY2-6"/>
              </a:cxn>
              <a:cxn ang="0">
                <a:pos x="connsiteX3-7" y="connsiteY3-8"/>
              </a:cxn>
            </a:cxnLst>
            <a:rect l="l" t="t" r="r" b="b"/>
            <a:pathLst>
              <a:path w="1729229" h="1146139">
                <a:moveTo>
                  <a:pt x="0" y="1146139"/>
                </a:moveTo>
                <a:lnTo>
                  <a:pt x="817662" y="0"/>
                </a:lnTo>
                <a:lnTo>
                  <a:pt x="1729229" y="1070287"/>
                </a:lnTo>
                <a:lnTo>
                  <a:pt x="0" y="1146139"/>
                </a:lnTo>
                <a:close/>
              </a:path>
            </a:pathLst>
          </a:custGeom>
          <a:gradFill>
            <a:gsLst>
              <a:gs pos="89000">
                <a:srgbClr val="52A4AE"/>
              </a:gs>
              <a:gs pos="3000">
                <a:srgbClr val="92BFB5"/>
              </a:gs>
            </a:gsLst>
            <a:lin ang="18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等腰三角形 21">
            <a:extLst>
              <a:ext uri="{FF2B5EF4-FFF2-40B4-BE49-F238E27FC236}">
                <a16:creationId xmlns:a16="http://schemas.microsoft.com/office/drawing/2014/main" id="{9BB41319-01A3-4A26-9BCE-3D54F0D8DC72}"/>
              </a:ext>
            </a:extLst>
          </p:cNvPr>
          <p:cNvSpPr/>
          <p:nvPr/>
        </p:nvSpPr>
        <p:spPr>
          <a:xfrm>
            <a:off x="7778663" y="751561"/>
            <a:ext cx="1089764" cy="78913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Lst>
            <a:ahLst/>
            <a:cxnLst>
              <a:cxn ang="0">
                <a:pos x="connsiteX0-1" y="connsiteY0-2"/>
              </a:cxn>
              <a:cxn ang="0">
                <a:pos x="connsiteX1-3" y="connsiteY1-4"/>
              </a:cxn>
              <a:cxn ang="0">
                <a:pos x="connsiteX2-5" y="connsiteY2-6"/>
              </a:cxn>
              <a:cxn ang="0">
                <a:pos x="connsiteX3-7" y="connsiteY3-8"/>
              </a:cxn>
            </a:cxnLst>
            <a:rect l="l" t="t" r="r" b="b"/>
            <a:pathLst>
              <a:path w="1089764" h="789139">
                <a:moveTo>
                  <a:pt x="75156" y="789139"/>
                </a:moveTo>
                <a:lnTo>
                  <a:pt x="0" y="0"/>
                </a:lnTo>
                <a:lnTo>
                  <a:pt x="1089764" y="425885"/>
                </a:lnTo>
                <a:lnTo>
                  <a:pt x="75156" y="789139"/>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等腰三角形 21">
            <a:extLst>
              <a:ext uri="{FF2B5EF4-FFF2-40B4-BE49-F238E27FC236}">
                <a16:creationId xmlns:a16="http://schemas.microsoft.com/office/drawing/2014/main" id="{05A56126-8FA8-0886-48F9-1E3FC272EFB4}"/>
              </a:ext>
            </a:extLst>
          </p:cNvPr>
          <p:cNvSpPr/>
          <p:nvPr/>
        </p:nvSpPr>
        <p:spPr>
          <a:xfrm>
            <a:off x="8764510" y="1124618"/>
            <a:ext cx="1702129" cy="118626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Lst>
            <a:ahLst/>
            <a:cxnLst>
              <a:cxn ang="0">
                <a:pos x="connsiteX0-1" y="connsiteY0-2"/>
              </a:cxn>
              <a:cxn ang="0">
                <a:pos x="connsiteX1-3" y="connsiteY1-4"/>
              </a:cxn>
              <a:cxn ang="0">
                <a:pos x="connsiteX2-5" y="connsiteY2-6"/>
              </a:cxn>
              <a:cxn ang="0">
                <a:pos x="connsiteX3-7" y="connsiteY3-8"/>
              </a:cxn>
            </a:cxnLst>
            <a:rect l="l" t="t" r="r" b="b"/>
            <a:pathLst>
              <a:path w="1702129" h="1186269">
                <a:moveTo>
                  <a:pt x="0" y="666791"/>
                </a:moveTo>
                <a:lnTo>
                  <a:pt x="1702129" y="0"/>
                </a:lnTo>
                <a:lnTo>
                  <a:pt x="988057" y="1186269"/>
                </a:lnTo>
                <a:lnTo>
                  <a:pt x="0" y="666791"/>
                </a:lnTo>
                <a:close/>
              </a:path>
            </a:pathLst>
          </a:custGeom>
          <a:gradFill>
            <a:gsLst>
              <a:gs pos="92000">
                <a:srgbClr val="B6D3B7"/>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等腰三角形 25">
            <a:extLst>
              <a:ext uri="{FF2B5EF4-FFF2-40B4-BE49-F238E27FC236}">
                <a16:creationId xmlns:a16="http://schemas.microsoft.com/office/drawing/2014/main" id="{B3F038C9-531C-B5E4-4B55-A181789644E6}"/>
              </a:ext>
            </a:extLst>
          </p:cNvPr>
          <p:cNvSpPr/>
          <p:nvPr/>
        </p:nvSpPr>
        <p:spPr>
          <a:xfrm flipV="1">
            <a:off x="11016343" y="-1"/>
            <a:ext cx="1175657" cy="1389601"/>
          </a:xfrm>
          <a:prstGeom prst="triangle">
            <a:avLst>
              <a:gd name="adj" fmla="val 100000"/>
            </a:avLst>
          </a:prstGeom>
          <a:gradFill>
            <a:gsLst>
              <a:gs pos="100000">
                <a:srgbClr val="77B6BF"/>
              </a:gs>
              <a:gs pos="45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等腰三角形 21">
            <a:extLst>
              <a:ext uri="{FF2B5EF4-FFF2-40B4-BE49-F238E27FC236}">
                <a16:creationId xmlns:a16="http://schemas.microsoft.com/office/drawing/2014/main" id="{170881B3-9F7D-D0BE-D7B6-8C6D65B8DBFD}"/>
              </a:ext>
            </a:extLst>
          </p:cNvPr>
          <p:cNvSpPr/>
          <p:nvPr/>
        </p:nvSpPr>
        <p:spPr>
          <a:xfrm>
            <a:off x="757402" y="6106635"/>
            <a:ext cx="478741" cy="441356"/>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839950"/>
              <a:gd name="connsiteY0-66" fmla="*/ 536149 h 701458"/>
              <a:gd name="connsiteX1-67" fmla="*/ 326118 w 839950"/>
              <a:gd name="connsiteY1-68" fmla="*/ 0 h 701458"/>
              <a:gd name="connsiteX2-69" fmla="*/ 839950 w 839950"/>
              <a:gd name="connsiteY2-70" fmla="*/ 701458 h 701458"/>
              <a:gd name="connsiteX3-71" fmla="*/ 0 w 839950"/>
              <a:gd name="connsiteY3-72" fmla="*/ 536149 h 701458"/>
              <a:gd name="connsiteX0-73" fmla="*/ 0 w 464169"/>
              <a:gd name="connsiteY0-74" fmla="*/ 536149 h 601250"/>
              <a:gd name="connsiteX1-75" fmla="*/ 326118 w 464169"/>
              <a:gd name="connsiteY1-76" fmla="*/ 0 h 601250"/>
              <a:gd name="connsiteX2-77" fmla="*/ 464169 w 464169"/>
              <a:gd name="connsiteY2-78" fmla="*/ 601250 h 601250"/>
              <a:gd name="connsiteX3-79" fmla="*/ 0 w 464169"/>
              <a:gd name="connsiteY3-80" fmla="*/ 536149 h 601250"/>
              <a:gd name="connsiteX0-81" fmla="*/ 0 w 464169"/>
              <a:gd name="connsiteY0-82" fmla="*/ 310681 h 375782"/>
              <a:gd name="connsiteX1-83" fmla="*/ 213384 w 464169"/>
              <a:gd name="connsiteY1-84" fmla="*/ 0 h 375782"/>
              <a:gd name="connsiteX2-85" fmla="*/ 464169 w 464169"/>
              <a:gd name="connsiteY2-86" fmla="*/ 375782 h 375782"/>
              <a:gd name="connsiteX3-87" fmla="*/ 0 w 464169"/>
              <a:gd name="connsiteY3-88" fmla="*/ 310681 h 375782"/>
              <a:gd name="connsiteX0-89" fmla="*/ 0 w 464169"/>
              <a:gd name="connsiteY0-90" fmla="*/ 307038 h 372139"/>
              <a:gd name="connsiteX1-91" fmla="*/ 184240 w 464169"/>
              <a:gd name="connsiteY1-92" fmla="*/ 0 h 372139"/>
              <a:gd name="connsiteX2-93" fmla="*/ 464169 w 464169"/>
              <a:gd name="connsiteY2-94" fmla="*/ 372139 h 372139"/>
              <a:gd name="connsiteX3-95" fmla="*/ 0 w 464169"/>
              <a:gd name="connsiteY3-96" fmla="*/ 307038 h 372139"/>
              <a:gd name="connsiteX0-97" fmla="*/ 0 w 478741"/>
              <a:gd name="connsiteY0-98" fmla="*/ 307038 h 441356"/>
              <a:gd name="connsiteX1-99" fmla="*/ 184240 w 478741"/>
              <a:gd name="connsiteY1-100" fmla="*/ 0 h 441356"/>
              <a:gd name="connsiteX2-101" fmla="*/ 478741 w 478741"/>
              <a:gd name="connsiteY2-102" fmla="*/ 441356 h 441356"/>
              <a:gd name="connsiteX3-103" fmla="*/ 0 w 478741"/>
              <a:gd name="connsiteY3-104" fmla="*/ 307038 h 441356"/>
            </a:gdLst>
            <a:ahLst/>
            <a:cxnLst>
              <a:cxn ang="0">
                <a:pos x="connsiteX0-1" y="connsiteY0-2"/>
              </a:cxn>
              <a:cxn ang="0">
                <a:pos x="connsiteX1-3" y="connsiteY1-4"/>
              </a:cxn>
              <a:cxn ang="0">
                <a:pos x="connsiteX2-5" y="connsiteY2-6"/>
              </a:cxn>
              <a:cxn ang="0">
                <a:pos x="connsiteX3-7" y="connsiteY3-8"/>
              </a:cxn>
            </a:cxnLst>
            <a:rect l="l" t="t" r="r" b="b"/>
            <a:pathLst>
              <a:path w="478741" h="441356">
                <a:moveTo>
                  <a:pt x="0" y="307038"/>
                </a:moveTo>
                <a:lnTo>
                  <a:pt x="184240" y="0"/>
                </a:lnTo>
                <a:lnTo>
                  <a:pt x="478741" y="441356"/>
                </a:lnTo>
                <a:lnTo>
                  <a:pt x="0" y="307038"/>
                </a:lnTo>
                <a:close/>
              </a:path>
            </a:pathLst>
          </a:custGeom>
          <a:gradFill>
            <a:gsLst>
              <a:gs pos="92000">
                <a:srgbClr val="B6D3B7"/>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6" name="直接连接符 35">
            <a:extLst>
              <a:ext uri="{FF2B5EF4-FFF2-40B4-BE49-F238E27FC236}">
                <a16:creationId xmlns:a16="http://schemas.microsoft.com/office/drawing/2014/main" id="{AC507089-2DFE-4C8A-F9A8-5A2E408E5908}"/>
              </a:ext>
            </a:extLst>
          </p:cNvPr>
          <p:cNvCxnSpPr/>
          <p:nvPr/>
        </p:nvCxnSpPr>
        <p:spPr>
          <a:xfrm>
            <a:off x="526472" y="1535596"/>
            <a:ext cx="0" cy="3064107"/>
          </a:xfrm>
          <a:prstGeom prst="line">
            <a:avLst/>
          </a:prstGeom>
          <a:ln w="47625">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892FF82-FC0E-4E9C-1C8F-989380F122E8}"/>
              </a:ext>
            </a:extLst>
          </p:cNvPr>
          <p:cNvSpPr/>
          <p:nvPr/>
        </p:nvSpPr>
        <p:spPr>
          <a:xfrm>
            <a:off x="17451" y="751561"/>
            <a:ext cx="12192000" cy="6095396"/>
          </a:xfrm>
          <a:prstGeom prst="rect">
            <a:avLst/>
          </a:prstGeom>
          <a:solidFill>
            <a:schemeClr val="bg1">
              <a:alpha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5" name="文本框 4">
            <a:extLst>
              <a:ext uri="{FF2B5EF4-FFF2-40B4-BE49-F238E27FC236}">
                <a16:creationId xmlns:a16="http://schemas.microsoft.com/office/drawing/2014/main" id="{B5126ABA-CF4A-8E64-C028-F458D6D83FA9}"/>
              </a:ext>
            </a:extLst>
          </p:cNvPr>
          <p:cNvSpPr txBox="1"/>
          <p:nvPr/>
        </p:nvSpPr>
        <p:spPr>
          <a:xfrm>
            <a:off x="134752" y="67156"/>
            <a:ext cx="3232761" cy="584775"/>
          </a:xfrm>
          <a:prstGeom prst="rect">
            <a:avLst/>
          </a:prstGeom>
          <a:noFill/>
        </p:spPr>
        <p:txBody>
          <a:bodyPr wrap="square" rtlCol="0">
            <a:spAutoFit/>
          </a:bodyPr>
          <a:lstStyle/>
          <a:p>
            <a:r>
              <a:rPr lang="zh-CN" altLang="en-US" sz="3200" b="1" dirty="0">
                <a:latin typeface="+mn-ea"/>
              </a:rPr>
              <a:t>论文工作计划</a:t>
            </a:r>
          </a:p>
        </p:txBody>
      </p:sp>
      <p:sp>
        <p:nvSpPr>
          <p:cNvPr id="8" name="文本框 7">
            <a:extLst>
              <a:ext uri="{FF2B5EF4-FFF2-40B4-BE49-F238E27FC236}">
                <a16:creationId xmlns:a16="http://schemas.microsoft.com/office/drawing/2014/main" id="{819ABF07-7813-5C04-EE36-15EB8B224216}"/>
              </a:ext>
            </a:extLst>
          </p:cNvPr>
          <p:cNvSpPr txBox="1"/>
          <p:nvPr/>
        </p:nvSpPr>
        <p:spPr>
          <a:xfrm>
            <a:off x="93553" y="751561"/>
            <a:ext cx="12039796" cy="5562228"/>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kern="100" dirty="0">
                <a:latin typeface="Times New Roman" panose="02020603050405020304" pitchFamily="18" charset="0"/>
                <a:ea typeface="楷体" panose="02010609060101010101" pitchFamily="49" charset="-122"/>
                <a:cs typeface="Times New Roman" panose="02020603050405020304" pitchFamily="18" charset="0"/>
              </a:rPr>
              <a:t>第一阶段（</a:t>
            </a:r>
            <a:r>
              <a:rPr lang="en-US" altLang="zh-CN" sz="2400" kern="100" dirty="0">
                <a:latin typeface="Times New Roman" panose="02020603050405020304" pitchFamily="18" charset="0"/>
                <a:ea typeface="楷体" panose="02010609060101010101" pitchFamily="49" charset="-122"/>
                <a:cs typeface="Times New Roman" panose="02020603050405020304" pitchFamily="18" charset="0"/>
              </a:rPr>
              <a:t>2025.09-2025.11</a:t>
            </a:r>
            <a:r>
              <a:rPr lang="zh-CN" altLang="en-US" sz="2400" kern="100" dirty="0">
                <a:latin typeface="Times New Roman" panose="02020603050405020304" pitchFamily="18" charset="0"/>
                <a:ea typeface="楷体" panose="02010609060101010101" pitchFamily="49" charset="-122"/>
                <a:cs typeface="Times New Roman" panose="02020603050405020304" pitchFamily="18" charset="0"/>
              </a:rPr>
              <a:t>）：准备阶段。查阅国内外相关文献，分析研究运用扩散模型的深度估计方法的具体步骤和深度学习框架。</a:t>
            </a:r>
          </a:p>
          <a:p>
            <a:pPr marL="342900" indent="-342900">
              <a:lnSpc>
                <a:spcPct val="150000"/>
              </a:lnSpc>
              <a:buFont typeface="Wingdings" panose="05000000000000000000" pitchFamily="2" charset="2"/>
              <a:buChar char="u"/>
            </a:pPr>
            <a:r>
              <a:rPr lang="zh-CN" altLang="en-US" sz="2400" kern="100" dirty="0">
                <a:latin typeface="Times New Roman" panose="02020603050405020304" pitchFamily="18" charset="0"/>
                <a:ea typeface="楷体" panose="02010609060101010101" pitchFamily="49" charset="-122"/>
                <a:cs typeface="Times New Roman" panose="02020603050405020304" pitchFamily="18" charset="0"/>
              </a:rPr>
              <a:t>第二阶段（</a:t>
            </a:r>
            <a:r>
              <a:rPr lang="en-US" altLang="zh-CN" sz="2400" kern="100" dirty="0">
                <a:latin typeface="Times New Roman" panose="02020603050405020304" pitchFamily="18" charset="0"/>
                <a:ea typeface="楷体" panose="02010609060101010101" pitchFamily="49" charset="-122"/>
                <a:cs typeface="Times New Roman" panose="02020603050405020304" pitchFamily="18" charset="0"/>
              </a:rPr>
              <a:t>2025.12-2026.03</a:t>
            </a:r>
            <a:r>
              <a:rPr lang="zh-CN" altLang="en-US" sz="2400" kern="100" dirty="0">
                <a:latin typeface="Times New Roman" panose="02020603050405020304" pitchFamily="18" charset="0"/>
                <a:ea typeface="楷体" panose="02010609060101010101" pitchFamily="49" charset="-122"/>
                <a:cs typeface="Times New Roman" panose="02020603050405020304" pitchFamily="18" charset="0"/>
              </a:rPr>
              <a:t>）：设计阶段。明确研究思路，设计程序调试程序。</a:t>
            </a:r>
          </a:p>
          <a:p>
            <a:pPr marL="342900" indent="-342900">
              <a:lnSpc>
                <a:spcPct val="150000"/>
              </a:lnSpc>
              <a:buFont typeface="Wingdings" panose="05000000000000000000" pitchFamily="2" charset="2"/>
              <a:buChar char="u"/>
            </a:pPr>
            <a:r>
              <a:rPr lang="zh-CN" altLang="en-US" sz="2400" kern="100" dirty="0">
                <a:latin typeface="Times New Roman" panose="02020603050405020304" pitchFamily="18" charset="0"/>
                <a:ea typeface="楷体" panose="02010609060101010101" pitchFamily="49" charset="-122"/>
                <a:cs typeface="Times New Roman" panose="02020603050405020304" pitchFamily="18" charset="0"/>
              </a:rPr>
              <a:t>第三阶段（</a:t>
            </a:r>
            <a:r>
              <a:rPr lang="en-US" altLang="zh-CN" sz="2400" kern="100" dirty="0">
                <a:latin typeface="Times New Roman" panose="02020603050405020304" pitchFamily="18" charset="0"/>
                <a:ea typeface="楷体" panose="02010609060101010101" pitchFamily="49" charset="-122"/>
                <a:cs typeface="Times New Roman" panose="02020603050405020304" pitchFamily="18" charset="0"/>
              </a:rPr>
              <a:t>2026.05-2026.06</a:t>
            </a:r>
            <a:r>
              <a:rPr lang="zh-CN" altLang="en-US" sz="2400" kern="100" dirty="0">
                <a:latin typeface="Times New Roman" panose="02020603050405020304" pitchFamily="18" charset="0"/>
                <a:ea typeface="楷体" panose="02010609060101010101" pitchFamily="49" charset="-122"/>
                <a:cs typeface="Times New Roman" panose="02020603050405020304" pitchFamily="18" charset="0"/>
              </a:rPr>
              <a:t>）：算法实现阶段。实现在第二阶段所设计的算法。</a:t>
            </a:r>
          </a:p>
          <a:p>
            <a:pPr marL="342900" indent="-342900">
              <a:lnSpc>
                <a:spcPct val="150000"/>
              </a:lnSpc>
              <a:buFont typeface="Wingdings" panose="05000000000000000000" pitchFamily="2" charset="2"/>
              <a:buChar char="u"/>
            </a:pPr>
            <a:r>
              <a:rPr lang="zh-CN" altLang="en-US" sz="2400" kern="100" dirty="0">
                <a:latin typeface="Times New Roman" panose="02020603050405020304" pitchFamily="18" charset="0"/>
                <a:ea typeface="楷体" panose="02010609060101010101" pitchFamily="49" charset="-122"/>
                <a:cs typeface="Times New Roman" panose="02020603050405020304" pitchFamily="18" charset="0"/>
              </a:rPr>
              <a:t>第四阶段（</a:t>
            </a:r>
            <a:r>
              <a:rPr lang="en-US" altLang="zh-CN" sz="2400" kern="100" dirty="0">
                <a:latin typeface="Times New Roman" panose="02020603050405020304" pitchFamily="18" charset="0"/>
                <a:ea typeface="楷体" panose="02010609060101010101" pitchFamily="49" charset="-122"/>
                <a:cs typeface="Times New Roman" panose="02020603050405020304" pitchFamily="18" charset="0"/>
              </a:rPr>
              <a:t>2026.07-2026.09</a:t>
            </a:r>
            <a:r>
              <a:rPr lang="zh-CN" altLang="en-US" sz="2400" kern="100" dirty="0">
                <a:latin typeface="Times New Roman" panose="02020603050405020304" pitchFamily="18" charset="0"/>
                <a:ea typeface="楷体" panose="02010609060101010101" pitchFamily="49" charset="-122"/>
                <a:cs typeface="Times New Roman" panose="02020603050405020304" pitchFamily="18" charset="0"/>
              </a:rPr>
              <a:t>）：程序实现阶段。在第三阶段所实现的算法的基础上，完成实验，记录实验数据，记录实验数据，撰写小论文。</a:t>
            </a:r>
          </a:p>
          <a:p>
            <a:pPr marL="342900" indent="-342900">
              <a:lnSpc>
                <a:spcPct val="150000"/>
              </a:lnSpc>
              <a:buFont typeface="Wingdings" panose="05000000000000000000" pitchFamily="2" charset="2"/>
              <a:buChar char="u"/>
            </a:pPr>
            <a:r>
              <a:rPr lang="zh-CN" altLang="en-US" sz="2400" kern="100" dirty="0">
                <a:latin typeface="Times New Roman" panose="02020603050405020304" pitchFamily="18" charset="0"/>
                <a:ea typeface="楷体" panose="02010609060101010101" pitchFamily="49" charset="-122"/>
                <a:cs typeface="Times New Roman" panose="02020603050405020304" pitchFamily="18" charset="0"/>
              </a:rPr>
              <a:t>第五阶段（</a:t>
            </a:r>
            <a:r>
              <a:rPr lang="en-US" altLang="zh-CN" sz="2400" kern="100" dirty="0">
                <a:latin typeface="Times New Roman" panose="02020603050405020304" pitchFamily="18" charset="0"/>
                <a:ea typeface="楷体" panose="02010609060101010101" pitchFamily="49" charset="-122"/>
                <a:cs typeface="Times New Roman" panose="02020603050405020304" pitchFamily="18" charset="0"/>
              </a:rPr>
              <a:t>2026.10-2027.01</a:t>
            </a:r>
            <a:r>
              <a:rPr lang="zh-CN" altLang="en-US" sz="2400" kern="100" dirty="0">
                <a:latin typeface="Times New Roman" panose="02020603050405020304" pitchFamily="18" charset="0"/>
                <a:ea typeface="楷体" panose="02010609060101010101" pitchFamily="49" charset="-122"/>
                <a:cs typeface="Times New Roman" panose="02020603050405020304" pitchFamily="18" charset="0"/>
              </a:rPr>
              <a:t>）：修正完善阶段。对存在的问题进行分析与修正，对所设计的算法及实验进行进一步的完善和改进，撰写毕业论文初稿。</a:t>
            </a:r>
          </a:p>
          <a:p>
            <a:pPr marL="342900" indent="-342900">
              <a:lnSpc>
                <a:spcPct val="150000"/>
              </a:lnSpc>
              <a:buFont typeface="Wingdings" panose="05000000000000000000" pitchFamily="2" charset="2"/>
              <a:buChar char="u"/>
            </a:pPr>
            <a:r>
              <a:rPr lang="zh-CN" altLang="en-US" sz="2400" kern="100" dirty="0">
                <a:latin typeface="Times New Roman" panose="02020603050405020304" pitchFamily="18" charset="0"/>
                <a:ea typeface="楷体" panose="02010609060101010101" pitchFamily="49" charset="-122"/>
                <a:cs typeface="Times New Roman" panose="02020603050405020304" pitchFamily="18" charset="0"/>
              </a:rPr>
              <a:t>第六阶段（</a:t>
            </a:r>
            <a:r>
              <a:rPr lang="en-US" altLang="zh-CN" sz="2400" kern="100" dirty="0">
                <a:latin typeface="Times New Roman" panose="02020603050405020304" pitchFamily="18" charset="0"/>
                <a:ea typeface="楷体" panose="02010609060101010101" pitchFamily="49" charset="-122"/>
                <a:cs typeface="Times New Roman" panose="02020603050405020304" pitchFamily="18" charset="0"/>
              </a:rPr>
              <a:t>2027.02-2027.06</a:t>
            </a:r>
            <a:r>
              <a:rPr lang="zh-CN" altLang="en-US" sz="2400" kern="100" dirty="0">
                <a:latin typeface="Times New Roman" panose="02020603050405020304" pitchFamily="18" charset="0"/>
                <a:ea typeface="楷体" panose="02010609060101010101" pitchFamily="49" charset="-122"/>
                <a:cs typeface="Times New Roman" panose="02020603050405020304" pitchFamily="18" charset="0"/>
              </a:rPr>
              <a:t>）：总结阶段。系统的总结之前的工作，完善毕业论文，准备毕业答辩。</a:t>
            </a:r>
          </a:p>
        </p:txBody>
      </p:sp>
    </p:spTree>
    <p:extLst>
      <p:ext uri="{BB962C8B-B14F-4D97-AF65-F5344CB8AC3E}">
        <p14:creationId xmlns:p14="http://schemas.microsoft.com/office/powerpoint/2010/main" val="268850255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任意多边形 45"/>
          <p:cNvSpPr/>
          <p:nvPr/>
        </p:nvSpPr>
        <p:spPr>
          <a:xfrm>
            <a:off x="2185437" y="8368"/>
            <a:ext cx="7810882" cy="2490039"/>
          </a:xfrm>
          <a:custGeom>
            <a:avLst/>
            <a:gdLst>
              <a:gd name="connsiteX0" fmla="*/ 0 w 7810882"/>
              <a:gd name="connsiteY0" fmla="*/ 0 h 2490039"/>
              <a:gd name="connsiteX1" fmla="*/ 7810882 w 7810882"/>
              <a:gd name="connsiteY1" fmla="*/ 0 h 2490039"/>
              <a:gd name="connsiteX2" fmla="*/ 7788307 w 7810882"/>
              <a:gd name="connsiteY2" fmla="*/ 49935 h 2490039"/>
              <a:gd name="connsiteX3" fmla="*/ 3905441 w 7810882"/>
              <a:gd name="connsiteY3" fmla="*/ 2490039 h 2490039"/>
              <a:gd name="connsiteX4" fmla="*/ 22575 w 7810882"/>
              <a:gd name="connsiteY4" fmla="*/ 49935 h 249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882" h="2490039">
                <a:moveTo>
                  <a:pt x="0" y="0"/>
                </a:moveTo>
                <a:lnTo>
                  <a:pt x="7810882" y="0"/>
                </a:lnTo>
                <a:lnTo>
                  <a:pt x="7788307" y="49935"/>
                </a:lnTo>
                <a:cubicBezTo>
                  <a:pt x="7092620" y="1493722"/>
                  <a:pt x="5615382" y="2490039"/>
                  <a:pt x="3905441" y="2490039"/>
                </a:cubicBezTo>
                <a:cubicBezTo>
                  <a:pt x="2195501" y="2490039"/>
                  <a:pt x="718262" y="1493722"/>
                  <a:pt x="22575" y="49935"/>
                </a:cubicBezTo>
                <a:close/>
              </a:path>
            </a:pathLst>
          </a:custGeom>
          <a:gradFill>
            <a:gsLst>
              <a:gs pos="0">
                <a:srgbClr val="B6D3B7">
                  <a:alpha val="0"/>
                </a:srgbClr>
              </a:gs>
              <a:gs pos="100000">
                <a:srgbClr val="77B6BF">
                  <a:alpha val="5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文本框 39"/>
          <p:cNvSpPr txBox="1"/>
          <p:nvPr/>
        </p:nvSpPr>
        <p:spPr>
          <a:xfrm>
            <a:off x="5290218" y="459223"/>
            <a:ext cx="1968458" cy="1015663"/>
          </a:xfrm>
          <a:prstGeom prst="rect">
            <a:avLst/>
          </a:prstGeom>
          <a:noFill/>
        </p:spPr>
        <p:txBody>
          <a:bodyPr vert="horz" wrap="square" rtlCol="0">
            <a:spAutoFit/>
          </a:bodyPr>
          <a:lstStyle/>
          <a:p>
            <a:pPr algn="ctr"/>
            <a:r>
              <a:rPr lang="zh-CN" altLang="en-US" sz="6000" dirty="0">
                <a:gradFill>
                  <a:gsLst>
                    <a:gs pos="0">
                      <a:srgbClr val="92BFB5"/>
                    </a:gs>
                    <a:gs pos="100000">
                      <a:srgbClr val="52A4AE"/>
                    </a:gs>
                  </a:gsLst>
                  <a:lin ang="2700000" scaled="0"/>
                </a:gradFill>
                <a:effectLst>
                  <a:outerShdw blurRad="25400" dist="25400" dir="2700000" algn="tl">
                    <a:srgbClr val="000000">
                      <a:alpha val="25000"/>
                    </a:srgbClr>
                  </a:outerShdw>
                </a:effectLst>
                <a:cs typeface="+mn-ea"/>
                <a:sym typeface="+mn-lt"/>
              </a:rPr>
              <a:t>目录</a:t>
            </a:r>
          </a:p>
        </p:txBody>
      </p:sp>
      <p:sp>
        <p:nvSpPr>
          <p:cNvPr id="41" name="文本框 40"/>
          <p:cNvSpPr txBox="1"/>
          <p:nvPr/>
        </p:nvSpPr>
        <p:spPr>
          <a:xfrm rot="16200000">
            <a:off x="6028228" y="457021"/>
            <a:ext cx="492443" cy="2358596"/>
          </a:xfrm>
          <a:prstGeom prst="rect">
            <a:avLst/>
          </a:prstGeom>
          <a:noFill/>
        </p:spPr>
        <p:txBody>
          <a:bodyPr vert="eaVert" wrap="square" rtlCol="0">
            <a:spAutoFit/>
          </a:bodyPr>
          <a:lstStyle/>
          <a:p>
            <a:pPr algn="dist"/>
            <a:r>
              <a:rPr lang="en-US" altLang="zh-CN" sz="2000" dirty="0">
                <a:solidFill>
                  <a:schemeClr val="tx1">
                    <a:lumMod val="85000"/>
                    <a:lumOff val="15000"/>
                  </a:schemeClr>
                </a:solidFill>
                <a:effectLst>
                  <a:outerShdw blurRad="25400" dist="25400" dir="2700000" algn="tl">
                    <a:srgbClr val="000000">
                      <a:alpha val="25000"/>
                    </a:srgbClr>
                  </a:outerShdw>
                </a:effectLst>
                <a:cs typeface="+mn-ea"/>
                <a:sym typeface="+mn-lt"/>
              </a:rPr>
              <a:t>CONTENTS</a:t>
            </a:r>
            <a:endParaRPr lang="zh-CN" altLang="en-US" sz="2000" dirty="0">
              <a:solidFill>
                <a:schemeClr val="tx1">
                  <a:lumMod val="85000"/>
                  <a:lumOff val="15000"/>
                </a:schemeClr>
              </a:solidFill>
              <a:effectLst>
                <a:outerShdw blurRad="25400" dist="25400" dir="2700000" algn="tl">
                  <a:srgbClr val="000000">
                    <a:alpha val="25000"/>
                  </a:srgbClr>
                </a:outerShdw>
              </a:effectLst>
              <a:cs typeface="+mn-ea"/>
              <a:sym typeface="+mn-lt"/>
            </a:endParaRPr>
          </a:p>
        </p:txBody>
      </p:sp>
      <p:sp>
        <p:nvSpPr>
          <p:cNvPr id="7" name="文本框 6"/>
          <p:cNvSpPr txBox="1"/>
          <p:nvPr/>
        </p:nvSpPr>
        <p:spPr>
          <a:xfrm>
            <a:off x="2876550" y="2630805"/>
            <a:ext cx="2330717" cy="461665"/>
          </a:xfrm>
          <a:prstGeom prst="rect">
            <a:avLst/>
          </a:prstGeom>
          <a:noFill/>
        </p:spPr>
        <p:txBody>
          <a:bodyPr wrap="square" rtlCol="0">
            <a:spAutoFit/>
          </a:bodyPr>
          <a:lstStyle/>
          <a:p>
            <a:r>
              <a:rPr lang="zh-CN" altLang="en-US" sz="2400" b="1" dirty="0">
                <a:solidFill>
                  <a:schemeClr val="tx1">
                    <a:lumMod val="85000"/>
                    <a:lumOff val="15000"/>
                  </a:schemeClr>
                </a:solidFill>
                <a:effectLst>
                  <a:outerShdw blurRad="25400" dist="25400" dir="2700000" algn="tl">
                    <a:srgbClr val="000000">
                      <a:alpha val="25000"/>
                    </a:srgbClr>
                  </a:outerShdw>
                </a:effectLst>
                <a:cs typeface="+mn-ea"/>
                <a:sym typeface="+mn-lt"/>
              </a:rPr>
              <a:t>选题背景与意义</a:t>
            </a:r>
          </a:p>
        </p:txBody>
      </p:sp>
      <p:grpSp>
        <p:nvGrpSpPr>
          <p:cNvPr id="12" name="组合 11"/>
          <p:cNvGrpSpPr/>
          <p:nvPr/>
        </p:nvGrpSpPr>
        <p:grpSpPr>
          <a:xfrm>
            <a:off x="1605410" y="2497934"/>
            <a:ext cx="1008284" cy="700477"/>
            <a:chOff x="5871092" y="1184851"/>
            <a:chExt cx="1008284" cy="700477"/>
          </a:xfrm>
        </p:grpSpPr>
        <p:grpSp>
          <p:nvGrpSpPr>
            <p:cNvPr id="9" name="组合 8"/>
            <p:cNvGrpSpPr/>
            <p:nvPr/>
          </p:nvGrpSpPr>
          <p:grpSpPr>
            <a:xfrm>
              <a:off x="5871092" y="1184851"/>
              <a:ext cx="700479" cy="700477"/>
              <a:chOff x="5953785" y="1232361"/>
              <a:chExt cx="605464" cy="605462"/>
            </a:xfrm>
          </p:grpSpPr>
          <p:sp>
            <p:nvSpPr>
              <p:cNvPr id="38" name="椭圆 37"/>
              <p:cNvSpPr/>
              <p:nvPr/>
            </p:nvSpPr>
            <p:spPr>
              <a:xfrm>
                <a:off x="5953785" y="1232361"/>
                <a:ext cx="605464" cy="605462"/>
              </a:xfrm>
              <a:prstGeom prst="ellipse">
                <a:avLst/>
              </a:prstGeom>
              <a:gradFill>
                <a:gsLst>
                  <a:gs pos="0">
                    <a:srgbClr val="92BFB5"/>
                  </a:gs>
                  <a:gs pos="100000">
                    <a:srgbClr val="52A4AE"/>
                  </a:gs>
                </a:gsLst>
                <a:lin ang="2700000" scaled="0"/>
              </a:gradFill>
              <a:ln>
                <a:noFill/>
              </a:ln>
              <a:effectLst>
                <a:outerShdw blurRad="101600" dist="38100" dir="2700000" algn="tl" rotWithShape="0">
                  <a:prstClr val="black">
                    <a:alpha val="25000"/>
                  </a:prstClr>
                </a:outerShdw>
              </a:effectLst>
            </p:spPr>
            <p:txBody>
              <a:bodyPr vert="horz" wrap="square" lIns="91440" tIns="45720" rIns="91440" bIns="4572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39" name="TextBox 11"/>
              <p:cNvSpPr txBox="1"/>
              <p:nvPr/>
            </p:nvSpPr>
            <p:spPr>
              <a:xfrm>
                <a:off x="6019149" y="1313819"/>
                <a:ext cx="482731" cy="431409"/>
              </a:xfrm>
              <a:prstGeom prst="rect">
                <a:avLst/>
              </a:prstGeom>
              <a:noFill/>
              <a:effectLst/>
            </p:spPr>
            <p:txBody>
              <a:bodyPr wrap="square" lIns="68580" tIns="34290" rIns="68580" bIns="34290" rtlCol="0">
                <a:spAutoFit/>
              </a:bodyPr>
              <a:lstStyle/>
              <a:p>
                <a:pPr algn="ctr"/>
                <a:r>
                  <a:rPr lang="en-US" altLang="zh-CN" sz="2800" dirty="0">
                    <a:solidFill>
                      <a:schemeClr val="bg1"/>
                    </a:solidFill>
                    <a:effectLst>
                      <a:outerShdw blurRad="25400" dist="25400" dir="2700000" algn="tl">
                        <a:srgbClr val="000000">
                          <a:alpha val="25000"/>
                        </a:srgbClr>
                      </a:outerShdw>
                    </a:effectLst>
                    <a:cs typeface="+mn-ea"/>
                    <a:sym typeface="+mn-lt"/>
                  </a:rPr>
                  <a:t>01</a:t>
                </a:r>
                <a:endParaRPr lang="zh-CN" altLang="en-US" sz="2800" dirty="0">
                  <a:solidFill>
                    <a:schemeClr val="bg1"/>
                  </a:solidFill>
                  <a:effectLst>
                    <a:outerShdw blurRad="25400" dist="25400" dir="2700000" algn="tl">
                      <a:srgbClr val="000000">
                        <a:alpha val="25000"/>
                      </a:srgbClr>
                    </a:outerShdw>
                  </a:effectLst>
                  <a:cs typeface="+mn-ea"/>
                  <a:sym typeface="+mn-lt"/>
                </a:endParaRPr>
              </a:p>
            </p:txBody>
          </p:sp>
        </p:grpSp>
        <p:sp>
          <p:nvSpPr>
            <p:cNvPr id="11" name="等腰三角形 10"/>
            <p:cNvSpPr/>
            <p:nvPr/>
          </p:nvSpPr>
          <p:spPr>
            <a:xfrm rot="5400000">
              <a:off x="6724526" y="1479984"/>
              <a:ext cx="198506" cy="111195"/>
            </a:xfrm>
            <a:prstGeom prst="triangle">
              <a:avLst/>
            </a:prstGeom>
            <a:gradFill>
              <a:gsLst>
                <a:gs pos="0">
                  <a:srgbClr val="92BFB5"/>
                </a:gs>
                <a:gs pos="100000">
                  <a:srgbClr val="52A4AE"/>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3" name="文本框 92"/>
          <p:cNvSpPr txBox="1"/>
          <p:nvPr/>
        </p:nvSpPr>
        <p:spPr>
          <a:xfrm>
            <a:off x="8138160" y="2592070"/>
            <a:ext cx="2031365" cy="461665"/>
          </a:xfrm>
          <a:prstGeom prst="rect">
            <a:avLst/>
          </a:prstGeom>
          <a:noFill/>
        </p:spPr>
        <p:txBody>
          <a:bodyPr wrap="square" rtlCol="0">
            <a:spAutoFit/>
          </a:bodyPr>
          <a:lstStyle/>
          <a:p>
            <a:r>
              <a:rPr lang="zh-CN" altLang="en-US" sz="2400" b="1" dirty="0">
                <a:solidFill>
                  <a:schemeClr val="tx1">
                    <a:lumMod val="85000"/>
                    <a:lumOff val="15000"/>
                  </a:schemeClr>
                </a:solidFill>
                <a:effectLst>
                  <a:outerShdw blurRad="25400" dist="25400" dir="2700000" algn="tl">
                    <a:srgbClr val="000000">
                      <a:alpha val="25000"/>
                    </a:srgbClr>
                  </a:outerShdw>
                </a:effectLst>
                <a:cs typeface="+mn-ea"/>
                <a:sym typeface="+mn-lt"/>
              </a:rPr>
              <a:t>研究现状</a:t>
            </a:r>
          </a:p>
        </p:txBody>
      </p:sp>
      <p:grpSp>
        <p:nvGrpSpPr>
          <p:cNvPr id="95" name="组合 94"/>
          <p:cNvGrpSpPr/>
          <p:nvPr/>
        </p:nvGrpSpPr>
        <p:grpSpPr>
          <a:xfrm>
            <a:off x="6867296" y="2497934"/>
            <a:ext cx="1008284" cy="700477"/>
            <a:chOff x="5871092" y="1184851"/>
            <a:chExt cx="1008284" cy="700477"/>
          </a:xfrm>
        </p:grpSpPr>
        <p:grpSp>
          <p:nvGrpSpPr>
            <p:cNvPr id="96" name="组合 95"/>
            <p:cNvGrpSpPr/>
            <p:nvPr/>
          </p:nvGrpSpPr>
          <p:grpSpPr>
            <a:xfrm>
              <a:off x="5871092" y="1184851"/>
              <a:ext cx="700479" cy="700477"/>
              <a:chOff x="5953785" y="1232361"/>
              <a:chExt cx="605464" cy="605462"/>
            </a:xfrm>
          </p:grpSpPr>
          <p:sp>
            <p:nvSpPr>
              <p:cNvPr id="98" name="椭圆 97"/>
              <p:cNvSpPr/>
              <p:nvPr/>
            </p:nvSpPr>
            <p:spPr>
              <a:xfrm>
                <a:off x="5953785" y="1232361"/>
                <a:ext cx="605464" cy="605462"/>
              </a:xfrm>
              <a:prstGeom prst="ellipse">
                <a:avLst/>
              </a:prstGeom>
              <a:gradFill>
                <a:gsLst>
                  <a:gs pos="0">
                    <a:srgbClr val="92BFB5"/>
                  </a:gs>
                  <a:gs pos="100000">
                    <a:srgbClr val="52A4AE"/>
                  </a:gs>
                </a:gsLst>
                <a:lin ang="2700000" scaled="0"/>
              </a:gradFill>
              <a:ln>
                <a:noFill/>
              </a:ln>
              <a:effectLst>
                <a:outerShdw blurRad="101600" dist="38100" dir="2700000" algn="tl" rotWithShape="0">
                  <a:prstClr val="black">
                    <a:alpha val="25000"/>
                  </a:prstClr>
                </a:outerShdw>
              </a:effectLst>
            </p:spPr>
            <p:txBody>
              <a:bodyPr vert="horz" wrap="square" lIns="91440" tIns="45720" rIns="91440" bIns="4572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99" name="TextBox 11"/>
              <p:cNvSpPr txBox="1"/>
              <p:nvPr/>
            </p:nvSpPr>
            <p:spPr>
              <a:xfrm>
                <a:off x="6019147" y="1313819"/>
                <a:ext cx="482731" cy="431409"/>
              </a:xfrm>
              <a:prstGeom prst="rect">
                <a:avLst/>
              </a:prstGeom>
              <a:noFill/>
              <a:effectLst/>
            </p:spPr>
            <p:txBody>
              <a:bodyPr wrap="square" lIns="68580" tIns="34290" rIns="68580" bIns="34290" rtlCol="0">
                <a:spAutoFit/>
              </a:bodyPr>
              <a:lstStyle/>
              <a:p>
                <a:pPr algn="ctr"/>
                <a:r>
                  <a:rPr lang="en-US" altLang="zh-CN" sz="2800" dirty="0">
                    <a:solidFill>
                      <a:schemeClr val="bg1"/>
                    </a:solidFill>
                    <a:effectLst>
                      <a:outerShdw blurRad="25400" dist="25400" dir="2700000" algn="tl">
                        <a:srgbClr val="000000">
                          <a:alpha val="25000"/>
                        </a:srgbClr>
                      </a:outerShdw>
                    </a:effectLst>
                    <a:cs typeface="+mn-ea"/>
                    <a:sym typeface="+mn-lt"/>
                  </a:rPr>
                  <a:t>02</a:t>
                </a:r>
                <a:endParaRPr lang="zh-CN" altLang="en-US" sz="2800" dirty="0">
                  <a:solidFill>
                    <a:schemeClr val="bg1"/>
                  </a:solidFill>
                  <a:effectLst>
                    <a:outerShdw blurRad="25400" dist="25400" dir="2700000" algn="tl">
                      <a:srgbClr val="000000">
                        <a:alpha val="25000"/>
                      </a:srgbClr>
                    </a:outerShdw>
                  </a:effectLst>
                  <a:cs typeface="+mn-ea"/>
                  <a:sym typeface="+mn-lt"/>
                </a:endParaRPr>
              </a:p>
            </p:txBody>
          </p:sp>
        </p:grpSp>
        <p:sp>
          <p:nvSpPr>
            <p:cNvPr id="97" name="等腰三角形 96"/>
            <p:cNvSpPr/>
            <p:nvPr/>
          </p:nvSpPr>
          <p:spPr>
            <a:xfrm rot="5400000">
              <a:off x="6724526" y="1479984"/>
              <a:ext cx="198506" cy="111195"/>
            </a:xfrm>
            <a:prstGeom prst="triangle">
              <a:avLst/>
            </a:prstGeom>
            <a:gradFill>
              <a:gsLst>
                <a:gs pos="0">
                  <a:srgbClr val="92BFB5"/>
                </a:gs>
                <a:gs pos="100000">
                  <a:srgbClr val="52A4AE"/>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1" name="文本框 100"/>
          <p:cNvSpPr txBox="1"/>
          <p:nvPr/>
        </p:nvSpPr>
        <p:spPr>
          <a:xfrm>
            <a:off x="2921635" y="4199890"/>
            <a:ext cx="3074904" cy="461665"/>
          </a:xfrm>
          <a:prstGeom prst="rect">
            <a:avLst/>
          </a:prstGeom>
          <a:noFill/>
        </p:spPr>
        <p:txBody>
          <a:bodyPr wrap="square" rtlCol="0">
            <a:spAutoFit/>
          </a:bodyPr>
          <a:lstStyle/>
          <a:p>
            <a:r>
              <a:rPr lang="zh-CN" altLang="en-US" sz="2400" b="1" dirty="0">
                <a:solidFill>
                  <a:schemeClr val="tx1">
                    <a:lumMod val="85000"/>
                    <a:lumOff val="15000"/>
                  </a:schemeClr>
                </a:solidFill>
                <a:effectLst>
                  <a:outerShdw blurRad="25400" dist="25400" dir="2700000" algn="tl">
                    <a:srgbClr val="000000">
                      <a:alpha val="25000"/>
                    </a:srgbClr>
                  </a:outerShdw>
                </a:effectLst>
                <a:cs typeface="+mn-ea"/>
                <a:sym typeface="+mn-lt"/>
              </a:rPr>
              <a:t>研究内容与理论依据</a:t>
            </a:r>
          </a:p>
        </p:txBody>
      </p:sp>
      <p:grpSp>
        <p:nvGrpSpPr>
          <p:cNvPr id="103" name="组合 102"/>
          <p:cNvGrpSpPr/>
          <p:nvPr/>
        </p:nvGrpSpPr>
        <p:grpSpPr>
          <a:xfrm>
            <a:off x="1650192" y="4105447"/>
            <a:ext cx="1008284" cy="700477"/>
            <a:chOff x="5871092" y="1184851"/>
            <a:chExt cx="1008284" cy="700477"/>
          </a:xfrm>
        </p:grpSpPr>
        <p:grpSp>
          <p:nvGrpSpPr>
            <p:cNvPr id="104" name="组合 103"/>
            <p:cNvGrpSpPr/>
            <p:nvPr/>
          </p:nvGrpSpPr>
          <p:grpSpPr>
            <a:xfrm>
              <a:off x="5871092" y="1184851"/>
              <a:ext cx="700479" cy="700477"/>
              <a:chOff x="5953785" y="1232361"/>
              <a:chExt cx="605464" cy="605462"/>
            </a:xfrm>
          </p:grpSpPr>
          <p:sp>
            <p:nvSpPr>
              <p:cNvPr id="106" name="椭圆 105"/>
              <p:cNvSpPr/>
              <p:nvPr/>
            </p:nvSpPr>
            <p:spPr>
              <a:xfrm>
                <a:off x="5953785" y="1232361"/>
                <a:ext cx="605464" cy="605462"/>
              </a:xfrm>
              <a:prstGeom prst="ellipse">
                <a:avLst/>
              </a:prstGeom>
              <a:gradFill>
                <a:gsLst>
                  <a:gs pos="0">
                    <a:srgbClr val="92BFB5"/>
                  </a:gs>
                  <a:gs pos="100000">
                    <a:srgbClr val="52A4AE"/>
                  </a:gs>
                </a:gsLst>
                <a:lin ang="2700000" scaled="0"/>
              </a:gradFill>
              <a:ln>
                <a:noFill/>
              </a:ln>
              <a:effectLst>
                <a:outerShdw blurRad="101600" dist="38100" dir="2700000" algn="tl" rotWithShape="0">
                  <a:prstClr val="black">
                    <a:alpha val="25000"/>
                  </a:prstClr>
                </a:outerShdw>
              </a:effectLst>
            </p:spPr>
            <p:txBody>
              <a:bodyPr vert="horz" wrap="square" lIns="91440" tIns="45720" rIns="91440" bIns="4572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107" name="TextBox 11"/>
              <p:cNvSpPr txBox="1"/>
              <p:nvPr/>
            </p:nvSpPr>
            <p:spPr>
              <a:xfrm>
                <a:off x="6019147" y="1313819"/>
                <a:ext cx="482731" cy="431409"/>
              </a:xfrm>
              <a:prstGeom prst="rect">
                <a:avLst/>
              </a:prstGeom>
              <a:noFill/>
              <a:effectLst/>
            </p:spPr>
            <p:txBody>
              <a:bodyPr wrap="square" lIns="68580" tIns="34290" rIns="68580" bIns="34290" rtlCol="0">
                <a:spAutoFit/>
              </a:bodyPr>
              <a:lstStyle/>
              <a:p>
                <a:pPr algn="ctr"/>
                <a:r>
                  <a:rPr lang="en-US" altLang="zh-CN" sz="2800" dirty="0">
                    <a:solidFill>
                      <a:schemeClr val="bg1"/>
                    </a:solidFill>
                    <a:effectLst>
                      <a:outerShdw blurRad="25400" dist="25400" dir="2700000" algn="tl">
                        <a:srgbClr val="000000">
                          <a:alpha val="25000"/>
                        </a:srgbClr>
                      </a:outerShdw>
                    </a:effectLst>
                    <a:cs typeface="+mn-ea"/>
                    <a:sym typeface="+mn-lt"/>
                  </a:rPr>
                  <a:t>03</a:t>
                </a:r>
                <a:endParaRPr lang="zh-CN" altLang="en-US" sz="2800" dirty="0">
                  <a:solidFill>
                    <a:schemeClr val="bg1"/>
                  </a:solidFill>
                  <a:effectLst>
                    <a:outerShdw blurRad="25400" dist="25400" dir="2700000" algn="tl">
                      <a:srgbClr val="000000">
                        <a:alpha val="25000"/>
                      </a:srgbClr>
                    </a:outerShdw>
                  </a:effectLst>
                  <a:cs typeface="+mn-ea"/>
                  <a:sym typeface="+mn-lt"/>
                </a:endParaRPr>
              </a:p>
            </p:txBody>
          </p:sp>
        </p:grpSp>
        <p:sp>
          <p:nvSpPr>
            <p:cNvPr id="105" name="等腰三角形 104"/>
            <p:cNvSpPr/>
            <p:nvPr/>
          </p:nvSpPr>
          <p:spPr>
            <a:xfrm rot="5400000">
              <a:off x="6724526" y="1479984"/>
              <a:ext cx="198506" cy="111195"/>
            </a:xfrm>
            <a:prstGeom prst="triangle">
              <a:avLst/>
            </a:prstGeom>
            <a:gradFill>
              <a:gsLst>
                <a:gs pos="0">
                  <a:srgbClr val="92BFB5"/>
                </a:gs>
                <a:gs pos="100000">
                  <a:srgbClr val="52A4AE"/>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9" name="文本框 108"/>
          <p:cNvSpPr txBox="1"/>
          <p:nvPr/>
        </p:nvSpPr>
        <p:spPr>
          <a:xfrm>
            <a:off x="8138160" y="4199890"/>
            <a:ext cx="3146135" cy="461665"/>
          </a:xfrm>
          <a:prstGeom prst="rect">
            <a:avLst/>
          </a:prstGeom>
          <a:noFill/>
        </p:spPr>
        <p:txBody>
          <a:bodyPr wrap="square" rtlCol="0">
            <a:spAutoFit/>
          </a:bodyPr>
          <a:lstStyle/>
          <a:p>
            <a:r>
              <a:rPr lang="zh-CN" altLang="en-US" sz="2400" b="1" dirty="0">
                <a:solidFill>
                  <a:schemeClr val="tx1">
                    <a:lumMod val="85000"/>
                    <a:lumOff val="15000"/>
                  </a:schemeClr>
                </a:solidFill>
                <a:effectLst>
                  <a:outerShdw blurRad="25400" dist="25400" dir="2700000" algn="tl">
                    <a:srgbClr val="000000">
                      <a:alpha val="25000"/>
                    </a:srgbClr>
                  </a:outerShdw>
                </a:effectLst>
                <a:cs typeface="+mn-ea"/>
                <a:sym typeface="+mn-lt"/>
              </a:rPr>
              <a:t>创新点总结</a:t>
            </a:r>
          </a:p>
        </p:txBody>
      </p:sp>
      <p:grpSp>
        <p:nvGrpSpPr>
          <p:cNvPr id="111" name="组合 110"/>
          <p:cNvGrpSpPr/>
          <p:nvPr/>
        </p:nvGrpSpPr>
        <p:grpSpPr>
          <a:xfrm>
            <a:off x="6867297" y="4105447"/>
            <a:ext cx="1008284" cy="700477"/>
            <a:chOff x="5871092" y="1184851"/>
            <a:chExt cx="1008284" cy="700477"/>
          </a:xfrm>
        </p:grpSpPr>
        <p:grpSp>
          <p:nvGrpSpPr>
            <p:cNvPr id="112" name="组合 111"/>
            <p:cNvGrpSpPr/>
            <p:nvPr/>
          </p:nvGrpSpPr>
          <p:grpSpPr>
            <a:xfrm>
              <a:off x="5871092" y="1184851"/>
              <a:ext cx="700479" cy="700477"/>
              <a:chOff x="5953785" y="1232361"/>
              <a:chExt cx="605464" cy="605462"/>
            </a:xfrm>
          </p:grpSpPr>
          <p:sp>
            <p:nvSpPr>
              <p:cNvPr id="114" name="椭圆 113"/>
              <p:cNvSpPr/>
              <p:nvPr/>
            </p:nvSpPr>
            <p:spPr>
              <a:xfrm>
                <a:off x="5953785" y="1232361"/>
                <a:ext cx="605464" cy="605462"/>
              </a:xfrm>
              <a:prstGeom prst="ellipse">
                <a:avLst/>
              </a:prstGeom>
              <a:gradFill>
                <a:gsLst>
                  <a:gs pos="0">
                    <a:srgbClr val="92BFB5"/>
                  </a:gs>
                  <a:gs pos="100000">
                    <a:srgbClr val="52A4AE"/>
                  </a:gs>
                </a:gsLst>
                <a:lin ang="2700000" scaled="0"/>
              </a:gradFill>
              <a:ln>
                <a:noFill/>
              </a:ln>
              <a:effectLst>
                <a:outerShdw blurRad="101600" dist="38100" dir="2700000" algn="tl" rotWithShape="0">
                  <a:prstClr val="black">
                    <a:alpha val="25000"/>
                  </a:prstClr>
                </a:outerShdw>
              </a:effectLst>
            </p:spPr>
            <p:txBody>
              <a:bodyPr vert="horz" wrap="square" lIns="91440" tIns="45720" rIns="91440" bIns="4572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115" name="TextBox 11"/>
              <p:cNvSpPr txBox="1"/>
              <p:nvPr/>
            </p:nvSpPr>
            <p:spPr>
              <a:xfrm>
                <a:off x="6019148" y="1313819"/>
                <a:ext cx="482731" cy="431409"/>
              </a:xfrm>
              <a:prstGeom prst="rect">
                <a:avLst/>
              </a:prstGeom>
              <a:noFill/>
              <a:effectLst/>
            </p:spPr>
            <p:txBody>
              <a:bodyPr wrap="square" lIns="68580" tIns="34290" rIns="68580" bIns="34290" rtlCol="0">
                <a:spAutoFit/>
              </a:bodyPr>
              <a:lstStyle/>
              <a:p>
                <a:pPr algn="ctr"/>
                <a:r>
                  <a:rPr lang="en-US" altLang="zh-CN" sz="2800" dirty="0">
                    <a:solidFill>
                      <a:schemeClr val="bg1"/>
                    </a:solidFill>
                    <a:effectLst>
                      <a:outerShdw blurRad="25400" dist="25400" dir="2700000" algn="tl">
                        <a:srgbClr val="000000">
                          <a:alpha val="25000"/>
                        </a:srgbClr>
                      </a:outerShdw>
                    </a:effectLst>
                    <a:cs typeface="+mn-ea"/>
                    <a:sym typeface="+mn-lt"/>
                  </a:rPr>
                  <a:t>04</a:t>
                </a:r>
                <a:endParaRPr lang="zh-CN" altLang="en-US" sz="2800" dirty="0">
                  <a:solidFill>
                    <a:schemeClr val="bg1"/>
                  </a:solidFill>
                  <a:effectLst>
                    <a:outerShdw blurRad="25400" dist="25400" dir="2700000" algn="tl">
                      <a:srgbClr val="000000">
                        <a:alpha val="25000"/>
                      </a:srgbClr>
                    </a:outerShdw>
                  </a:effectLst>
                  <a:cs typeface="+mn-ea"/>
                  <a:sym typeface="+mn-lt"/>
                </a:endParaRPr>
              </a:p>
            </p:txBody>
          </p:sp>
        </p:grpSp>
        <p:sp>
          <p:nvSpPr>
            <p:cNvPr id="113" name="等腰三角形 112"/>
            <p:cNvSpPr/>
            <p:nvPr/>
          </p:nvSpPr>
          <p:spPr>
            <a:xfrm rot="5400000">
              <a:off x="6724526" y="1479984"/>
              <a:ext cx="198506" cy="111195"/>
            </a:xfrm>
            <a:prstGeom prst="triangle">
              <a:avLst/>
            </a:prstGeom>
            <a:gradFill>
              <a:gsLst>
                <a:gs pos="0">
                  <a:srgbClr val="92BFB5"/>
                </a:gs>
                <a:gs pos="100000">
                  <a:srgbClr val="52A4AE"/>
                </a:gs>
              </a:gsLst>
              <a:lin ang="2700000" scaled="0"/>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7" name="等腰三角形 21"/>
          <p:cNvSpPr/>
          <p:nvPr/>
        </p:nvSpPr>
        <p:spPr>
          <a:xfrm rot="19016716">
            <a:off x="4406591" y="746458"/>
            <a:ext cx="305137" cy="220961"/>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Lst>
            <a:ahLst/>
            <a:cxnLst>
              <a:cxn ang="0">
                <a:pos x="connsiteX0-1" y="connsiteY0-2"/>
              </a:cxn>
              <a:cxn ang="0">
                <a:pos x="connsiteX1-3" y="connsiteY1-4"/>
              </a:cxn>
              <a:cxn ang="0">
                <a:pos x="connsiteX2-5" y="connsiteY2-6"/>
              </a:cxn>
              <a:cxn ang="0">
                <a:pos x="connsiteX3-7" y="connsiteY3-8"/>
              </a:cxn>
            </a:cxnLst>
            <a:rect l="l" t="t" r="r" b="b"/>
            <a:pathLst>
              <a:path w="1089764" h="789139">
                <a:moveTo>
                  <a:pt x="75156" y="789139"/>
                </a:moveTo>
                <a:lnTo>
                  <a:pt x="0" y="0"/>
                </a:lnTo>
                <a:lnTo>
                  <a:pt x="1089764" y="425885"/>
                </a:lnTo>
                <a:lnTo>
                  <a:pt x="75156" y="789139"/>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等腰三角形 21"/>
          <p:cNvSpPr/>
          <p:nvPr/>
        </p:nvSpPr>
        <p:spPr>
          <a:xfrm rot="4769635">
            <a:off x="7522232" y="360418"/>
            <a:ext cx="283544" cy="197611"/>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Lst>
            <a:ahLst/>
            <a:cxnLst>
              <a:cxn ang="0">
                <a:pos x="connsiteX0-1" y="connsiteY0-2"/>
              </a:cxn>
              <a:cxn ang="0">
                <a:pos x="connsiteX1-3" y="connsiteY1-4"/>
              </a:cxn>
              <a:cxn ang="0">
                <a:pos x="connsiteX2-5" y="connsiteY2-6"/>
              </a:cxn>
              <a:cxn ang="0">
                <a:pos x="connsiteX3-7" y="connsiteY3-8"/>
              </a:cxn>
            </a:cxnLst>
            <a:rect l="l" t="t" r="r" b="b"/>
            <a:pathLst>
              <a:path w="1702129" h="1186269">
                <a:moveTo>
                  <a:pt x="0" y="666791"/>
                </a:moveTo>
                <a:lnTo>
                  <a:pt x="1702129" y="0"/>
                </a:lnTo>
                <a:lnTo>
                  <a:pt x="988057" y="1186269"/>
                </a:lnTo>
                <a:lnTo>
                  <a:pt x="0" y="666791"/>
                </a:lnTo>
                <a:close/>
              </a:path>
            </a:pathLst>
          </a:custGeom>
          <a:gradFill>
            <a:gsLst>
              <a:gs pos="92000">
                <a:srgbClr val="B6D3B7"/>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等腰三角形 21"/>
          <p:cNvSpPr/>
          <p:nvPr/>
        </p:nvSpPr>
        <p:spPr>
          <a:xfrm rot="17104780">
            <a:off x="11024259" y="6227990"/>
            <a:ext cx="241857" cy="22297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839950"/>
              <a:gd name="connsiteY0-66" fmla="*/ 536149 h 701458"/>
              <a:gd name="connsiteX1-67" fmla="*/ 326118 w 839950"/>
              <a:gd name="connsiteY1-68" fmla="*/ 0 h 701458"/>
              <a:gd name="connsiteX2-69" fmla="*/ 839950 w 839950"/>
              <a:gd name="connsiteY2-70" fmla="*/ 701458 h 701458"/>
              <a:gd name="connsiteX3-71" fmla="*/ 0 w 839950"/>
              <a:gd name="connsiteY3-72" fmla="*/ 536149 h 701458"/>
              <a:gd name="connsiteX0-73" fmla="*/ 0 w 464169"/>
              <a:gd name="connsiteY0-74" fmla="*/ 536149 h 601250"/>
              <a:gd name="connsiteX1-75" fmla="*/ 326118 w 464169"/>
              <a:gd name="connsiteY1-76" fmla="*/ 0 h 601250"/>
              <a:gd name="connsiteX2-77" fmla="*/ 464169 w 464169"/>
              <a:gd name="connsiteY2-78" fmla="*/ 601250 h 601250"/>
              <a:gd name="connsiteX3-79" fmla="*/ 0 w 464169"/>
              <a:gd name="connsiteY3-80" fmla="*/ 536149 h 601250"/>
              <a:gd name="connsiteX0-81" fmla="*/ 0 w 464169"/>
              <a:gd name="connsiteY0-82" fmla="*/ 310681 h 375782"/>
              <a:gd name="connsiteX1-83" fmla="*/ 213384 w 464169"/>
              <a:gd name="connsiteY1-84" fmla="*/ 0 h 375782"/>
              <a:gd name="connsiteX2-85" fmla="*/ 464169 w 464169"/>
              <a:gd name="connsiteY2-86" fmla="*/ 375782 h 375782"/>
              <a:gd name="connsiteX3-87" fmla="*/ 0 w 464169"/>
              <a:gd name="connsiteY3-88" fmla="*/ 310681 h 375782"/>
              <a:gd name="connsiteX0-89" fmla="*/ 0 w 464169"/>
              <a:gd name="connsiteY0-90" fmla="*/ 307038 h 372139"/>
              <a:gd name="connsiteX1-91" fmla="*/ 184240 w 464169"/>
              <a:gd name="connsiteY1-92" fmla="*/ 0 h 372139"/>
              <a:gd name="connsiteX2-93" fmla="*/ 464169 w 464169"/>
              <a:gd name="connsiteY2-94" fmla="*/ 372139 h 372139"/>
              <a:gd name="connsiteX3-95" fmla="*/ 0 w 464169"/>
              <a:gd name="connsiteY3-96" fmla="*/ 307038 h 372139"/>
              <a:gd name="connsiteX0-97" fmla="*/ 0 w 478741"/>
              <a:gd name="connsiteY0-98" fmla="*/ 307038 h 441356"/>
              <a:gd name="connsiteX1-99" fmla="*/ 184240 w 478741"/>
              <a:gd name="connsiteY1-100" fmla="*/ 0 h 441356"/>
              <a:gd name="connsiteX2-101" fmla="*/ 478741 w 478741"/>
              <a:gd name="connsiteY2-102" fmla="*/ 441356 h 441356"/>
              <a:gd name="connsiteX3-103" fmla="*/ 0 w 478741"/>
              <a:gd name="connsiteY3-104" fmla="*/ 307038 h 441356"/>
            </a:gdLst>
            <a:ahLst/>
            <a:cxnLst>
              <a:cxn ang="0">
                <a:pos x="connsiteX0-1" y="connsiteY0-2"/>
              </a:cxn>
              <a:cxn ang="0">
                <a:pos x="connsiteX1-3" y="connsiteY1-4"/>
              </a:cxn>
              <a:cxn ang="0">
                <a:pos x="connsiteX2-5" y="connsiteY2-6"/>
              </a:cxn>
              <a:cxn ang="0">
                <a:pos x="connsiteX3-7" y="connsiteY3-8"/>
              </a:cxn>
            </a:cxnLst>
            <a:rect l="l" t="t" r="r" b="b"/>
            <a:pathLst>
              <a:path w="478741" h="441356">
                <a:moveTo>
                  <a:pt x="0" y="307038"/>
                </a:moveTo>
                <a:lnTo>
                  <a:pt x="184240" y="0"/>
                </a:lnTo>
                <a:lnTo>
                  <a:pt x="478741" y="441356"/>
                </a:lnTo>
                <a:lnTo>
                  <a:pt x="0" y="307038"/>
                </a:lnTo>
                <a:close/>
              </a:path>
            </a:pathLst>
          </a:custGeom>
          <a:gradFill>
            <a:gsLst>
              <a:gs pos="92000">
                <a:srgbClr val="B6D3B7"/>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01EF9-A67A-47F9-80C5-254354503D27}"/>
            </a:ext>
          </a:extLst>
        </p:cNvPr>
        <p:cNvGrpSpPr/>
        <p:nvPr/>
      </p:nvGrpSpPr>
      <p:grpSpPr>
        <a:xfrm>
          <a:off x="0" y="0"/>
          <a:ext cx="0" cy="0"/>
          <a:chOff x="0" y="0"/>
          <a:chExt cx="0" cy="0"/>
        </a:xfrm>
      </p:grpSpPr>
      <p:sp>
        <p:nvSpPr>
          <p:cNvPr id="25" name="等腰三角形 21">
            <a:extLst>
              <a:ext uri="{FF2B5EF4-FFF2-40B4-BE49-F238E27FC236}">
                <a16:creationId xmlns:a16="http://schemas.microsoft.com/office/drawing/2014/main" id="{DE22344B-06E6-5125-773D-69DD6BFB3CCF}"/>
              </a:ext>
            </a:extLst>
          </p:cNvPr>
          <p:cNvSpPr/>
          <p:nvPr/>
        </p:nvSpPr>
        <p:spPr>
          <a:xfrm>
            <a:off x="10881363" y="228730"/>
            <a:ext cx="972984" cy="2397095"/>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1857239"/>
              <a:gd name="connsiteY0-82" fmla="*/ 666791 h 1558058"/>
              <a:gd name="connsiteX1-83" fmla="*/ 1702129 w 1857239"/>
              <a:gd name="connsiteY1-84" fmla="*/ 0 h 1558058"/>
              <a:gd name="connsiteX2-85" fmla="*/ 1857239 w 1857239"/>
              <a:gd name="connsiteY2-86" fmla="*/ 1558058 h 1558058"/>
              <a:gd name="connsiteX3-87" fmla="*/ 0 w 1857239"/>
              <a:gd name="connsiteY3-88" fmla="*/ 666791 h 1558058"/>
              <a:gd name="connsiteX0-89" fmla="*/ 0 w 972984"/>
              <a:gd name="connsiteY0-90" fmla="*/ 495969 h 1558058"/>
              <a:gd name="connsiteX1-91" fmla="*/ 817874 w 972984"/>
              <a:gd name="connsiteY1-92" fmla="*/ 0 h 1558058"/>
              <a:gd name="connsiteX2-93" fmla="*/ 972984 w 972984"/>
              <a:gd name="connsiteY2-94" fmla="*/ 1558058 h 1558058"/>
              <a:gd name="connsiteX3-95" fmla="*/ 0 w 972984"/>
              <a:gd name="connsiteY3-96" fmla="*/ 495969 h 1558058"/>
              <a:gd name="connsiteX0-97" fmla="*/ 0 w 972984"/>
              <a:gd name="connsiteY0-98" fmla="*/ 812492 h 1874581"/>
              <a:gd name="connsiteX1-99" fmla="*/ 345601 w 972984"/>
              <a:gd name="connsiteY1-100" fmla="*/ 0 h 1874581"/>
              <a:gd name="connsiteX2-101" fmla="*/ 972984 w 972984"/>
              <a:gd name="connsiteY2-102" fmla="*/ 1874581 h 1874581"/>
              <a:gd name="connsiteX3-103" fmla="*/ 0 w 972984"/>
              <a:gd name="connsiteY3-104" fmla="*/ 812492 h 1874581"/>
              <a:gd name="connsiteX0-105" fmla="*/ 0 w 972984"/>
              <a:gd name="connsiteY0-106" fmla="*/ 1335006 h 2397095"/>
              <a:gd name="connsiteX1-107" fmla="*/ 54198 w 972984"/>
              <a:gd name="connsiteY1-108" fmla="*/ 0 h 2397095"/>
              <a:gd name="connsiteX2-109" fmla="*/ 972984 w 972984"/>
              <a:gd name="connsiteY2-110" fmla="*/ 2397095 h 2397095"/>
              <a:gd name="connsiteX3-111" fmla="*/ 0 w 972984"/>
              <a:gd name="connsiteY3-112" fmla="*/ 1335006 h 2397095"/>
            </a:gdLst>
            <a:ahLst/>
            <a:cxnLst>
              <a:cxn ang="0">
                <a:pos x="connsiteX0-1" y="connsiteY0-2"/>
              </a:cxn>
              <a:cxn ang="0">
                <a:pos x="connsiteX1-3" y="connsiteY1-4"/>
              </a:cxn>
              <a:cxn ang="0">
                <a:pos x="connsiteX2-5" y="connsiteY2-6"/>
              </a:cxn>
              <a:cxn ang="0">
                <a:pos x="connsiteX3-7" y="connsiteY3-8"/>
              </a:cxn>
            </a:cxnLst>
            <a:rect l="l" t="t" r="r" b="b"/>
            <a:pathLst>
              <a:path w="972984" h="2397095">
                <a:moveTo>
                  <a:pt x="0" y="1335006"/>
                </a:moveTo>
                <a:lnTo>
                  <a:pt x="54198" y="0"/>
                </a:lnTo>
                <a:lnTo>
                  <a:pt x="972984" y="2397095"/>
                </a:lnTo>
                <a:lnTo>
                  <a:pt x="0" y="1335006"/>
                </a:lnTo>
                <a:close/>
              </a:path>
            </a:pathLst>
          </a:custGeom>
          <a:gradFill>
            <a:gsLst>
              <a:gs pos="54000">
                <a:srgbClr val="52A4AE"/>
              </a:gs>
              <a:gs pos="3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等腰三角形 26">
            <a:extLst>
              <a:ext uri="{FF2B5EF4-FFF2-40B4-BE49-F238E27FC236}">
                <a16:creationId xmlns:a16="http://schemas.microsoft.com/office/drawing/2014/main" id="{3C7F317C-C97E-6524-77C9-B961AA8843BE}"/>
              </a:ext>
            </a:extLst>
          </p:cNvPr>
          <p:cNvSpPr/>
          <p:nvPr/>
        </p:nvSpPr>
        <p:spPr>
          <a:xfrm flipV="1">
            <a:off x="10802982" y="11043"/>
            <a:ext cx="1406469" cy="2621062"/>
          </a:xfrm>
          <a:custGeom>
            <a:avLst/>
            <a:gdLst>
              <a:gd name="connsiteX0" fmla="*/ 0 w 1406469"/>
              <a:gd name="connsiteY0" fmla="*/ 3476740 h 3476740"/>
              <a:gd name="connsiteX1" fmla="*/ 1406469 w 1406469"/>
              <a:gd name="connsiteY1" fmla="*/ 0 h 3476740"/>
              <a:gd name="connsiteX2" fmla="*/ 1406469 w 1406469"/>
              <a:gd name="connsiteY2" fmla="*/ 3476740 h 3476740"/>
              <a:gd name="connsiteX3" fmla="*/ 0 w 1406469"/>
              <a:gd name="connsiteY3" fmla="*/ 3476740 h 3476740"/>
              <a:gd name="connsiteX0-1" fmla="*/ 0 w 1406469"/>
              <a:gd name="connsiteY0-2" fmla="*/ 3476740 h 3476740"/>
              <a:gd name="connsiteX1-3" fmla="*/ 1406469 w 1406469"/>
              <a:gd name="connsiteY1-4" fmla="*/ 0 h 3476740"/>
              <a:gd name="connsiteX2-5" fmla="*/ 1400412 w 1406469"/>
              <a:gd name="connsiteY2-6" fmla="*/ 881316 h 3476740"/>
              <a:gd name="connsiteX3-7" fmla="*/ 1406469 w 1406469"/>
              <a:gd name="connsiteY3-8" fmla="*/ 3476740 h 3476740"/>
              <a:gd name="connsiteX4" fmla="*/ 0 w 1406469"/>
              <a:gd name="connsiteY4" fmla="*/ 3476740 h 3476740"/>
              <a:gd name="connsiteX0-9" fmla="*/ 0 w 1406469"/>
              <a:gd name="connsiteY0-10" fmla="*/ 3476740 h 3476740"/>
              <a:gd name="connsiteX1-11" fmla="*/ 1058581 w 1406469"/>
              <a:gd name="connsiteY1-12" fmla="*/ 855678 h 3476740"/>
              <a:gd name="connsiteX2-13" fmla="*/ 1406469 w 1406469"/>
              <a:gd name="connsiteY2-14" fmla="*/ 0 h 3476740"/>
              <a:gd name="connsiteX3-15" fmla="*/ 1400412 w 1406469"/>
              <a:gd name="connsiteY3-16" fmla="*/ 881316 h 3476740"/>
              <a:gd name="connsiteX4-17" fmla="*/ 1406469 w 1406469"/>
              <a:gd name="connsiteY4-18" fmla="*/ 3476740 h 3476740"/>
              <a:gd name="connsiteX5" fmla="*/ 0 w 1406469"/>
              <a:gd name="connsiteY5" fmla="*/ 3476740 h 3476740"/>
              <a:gd name="connsiteX0-19" fmla="*/ 0 w 1406469"/>
              <a:gd name="connsiteY0-20" fmla="*/ 2621062 h 2621062"/>
              <a:gd name="connsiteX1-21" fmla="*/ 1058581 w 1406469"/>
              <a:gd name="connsiteY1-22" fmla="*/ 0 h 2621062"/>
              <a:gd name="connsiteX2-23" fmla="*/ 1400412 w 1406469"/>
              <a:gd name="connsiteY2-24" fmla="*/ 25638 h 2621062"/>
              <a:gd name="connsiteX3-25" fmla="*/ 1406469 w 1406469"/>
              <a:gd name="connsiteY3-26" fmla="*/ 2621062 h 2621062"/>
              <a:gd name="connsiteX4-27" fmla="*/ 0 w 1406469"/>
              <a:gd name="connsiteY4-28" fmla="*/ 2621062 h 262106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406469" h="2621062">
                <a:moveTo>
                  <a:pt x="0" y="2621062"/>
                </a:moveTo>
                <a:lnTo>
                  <a:pt x="1058581" y="0"/>
                </a:lnTo>
                <a:lnTo>
                  <a:pt x="1400412" y="25638"/>
                </a:lnTo>
                <a:lnTo>
                  <a:pt x="1406469" y="2621062"/>
                </a:lnTo>
                <a:lnTo>
                  <a:pt x="0" y="2621062"/>
                </a:lnTo>
                <a:close/>
              </a:path>
            </a:pathLst>
          </a:custGeom>
          <a:gradFill>
            <a:gsLst>
              <a:gs pos="76000">
                <a:srgbClr val="52A4AE"/>
              </a:gs>
              <a:gs pos="37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等腰三角形 21">
            <a:extLst>
              <a:ext uri="{FF2B5EF4-FFF2-40B4-BE49-F238E27FC236}">
                <a16:creationId xmlns:a16="http://schemas.microsoft.com/office/drawing/2014/main" id="{E16D3559-6132-09C6-4B02-D1C3A54332C3}"/>
              </a:ext>
            </a:extLst>
          </p:cNvPr>
          <p:cNvSpPr/>
          <p:nvPr/>
        </p:nvSpPr>
        <p:spPr>
          <a:xfrm>
            <a:off x="10048625" y="1541081"/>
            <a:ext cx="1805722" cy="114613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1729229"/>
              <a:gd name="connsiteY0-66" fmla="*/ 698988 h 698988"/>
              <a:gd name="connsiteX1-67" fmla="*/ 626743 w 1729229"/>
              <a:gd name="connsiteY1-68" fmla="*/ 0 h 698988"/>
              <a:gd name="connsiteX2-69" fmla="*/ 1729229 w 1729229"/>
              <a:gd name="connsiteY2-70" fmla="*/ 623136 h 698988"/>
              <a:gd name="connsiteX3-71" fmla="*/ 0 w 1729229"/>
              <a:gd name="connsiteY3-72" fmla="*/ 698988 h 698988"/>
              <a:gd name="connsiteX0-73" fmla="*/ 0 w 1729229"/>
              <a:gd name="connsiteY0-74" fmla="*/ 1146139 h 1146139"/>
              <a:gd name="connsiteX1-75" fmla="*/ 817662 w 1729229"/>
              <a:gd name="connsiteY1-76" fmla="*/ 0 h 1146139"/>
              <a:gd name="connsiteX2-77" fmla="*/ 1729229 w 1729229"/>
              <a:gd name="connsiteY2-78" fmla="*/ 1070287 h 1146139"/>
              <a:gd name="connsiteX3-79" fmla="*/ 0 w 1729229"/>
              <a:gd name="connsiteY3-80" fmla="*/ 1146139 h 1146139"/>
            </a:gdLst>
            <a:ahLst/>
            <a:cxnLst>
              <a:cxn ang="0">
                <a:pos x="connsiteX0-1" y="connsiteY0-2"/>
              </a:cxn>
              <a:cxn ang="0">
                <a:pos x="connsiteX1-3" y="connsiteY1-4"/>
              </a:cxn>
              <a:cxn ang="0">
                <a:pos x="connsiteX2-5" y="connsiteY2-6"/>
              </a:cxn>
              <a:cxn ang="0">
                <a:pos x="connsiteX3-7" y="connsiteY3-8"/>
              </a:cxn>
            </a:cxnLst>
            <a:rect l="l" t="t" r="r" b="b"/>
            <a:pathLst>
              <a:path w="1729229" h="1146139">
                <a:moveTo>
                  <a:pt x="0" y="1146139"/>
                </a:moveTo>
                <a:lnTo>
                  <a:pt x="817662" y="0"/>
                </a:lnTo>
                <a:lnTo>
                  <a:pt x="1729229" y="1070287"/>
                </a:lnTo>
                <a:lnTo>
                  <a:pt x="0" y="1146139"/>
                </a:lnTo>
                <a:close/>
              </a:path>
            </a:pathLst>
          </a:custGeom>
          <a:gradFill>
            <a:gsLst>
              <a:gs pos="89000">
                <a:srgbClr val="52A4AE"/>
              </a:gs>
              <a:gs pos="3000">
                <a:srgbClr val="92BFB5"/>
              </a:gs>
            </a:gsLst>
            <a:lin ang="18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等腰三角形 21">
            <a:extLst>
              <a:ext uri="{FF2B5EF4-FFF2-40B4-BE49-F238E27FC236}">
                <a16:creationId xmlns:a16="http://schemas.microsoft.com/office/drawing/2014/main" id="{2D316986-35DB-925D-70D3-046DFAC948B8}"/>
              </a:ext>
            </a:extLst>
          </p:cNvPr>
          <p:cNvSpPr/>
          <p:nvPr/>
        </p:nvSpPr>
        <p:spPr>
          <a:xfrm>
            <a:off x="7778663" y="751561"/>
            <a:ext cx="1089764" cy="78913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Lst>
            <a:ahLst/>
            <a:cxnLst>
              <a:cxn ang="0">
                <a:pos x="connsiteX0-1" y="connsiteY0-2"/>
              </a:cxn>
              <a:cxn ang="0">
                <a:pos x="connsiteX1-3" y="connsiteY1-4"/>
              </a:cxn>
              <a:cxn ang="0">
                <a:pos x="connsiteX2-5" y="connsiteY2-6"/>
              </a:cxn>
              <a:cxn ang="0">
                <a:pos x="connsiteX3-7" y="connsiteY3-8"/>
              </a:cxn>
            </a:cxnLst>
            <a:rect l="l" t="t" r="r" b="b"/>
            <a:pathLst>
              <a:path w="1089764" h="789139">
                <a:moveTo>
                  <a:pt x="75156" y="789139"/>
                </a:moveTo>
                <a:lnTo>
                  <a:pt x="0" y="0"/>
                </a:lnTo>
                <a:lnTo>
                  <a:pt x="1089764" y="425885"/>
                </a:lnTo>
                <a:lnTo>
                  <a:pt x="75156" y="789139"/>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等腰三角形 21">
            <a:extLst>
              <a:ext uri="{FF2B5EF4-FFF2-40B4-BE49-F238E27FC236}">
                <a16:creationId xmlns:a16="http://schemas.microsoft.com/office/drawing/2014/main" id="{3ABE2DF0-085E-AB51-A6C5-36652CA063E8}"/>
              </a:ext>
            </a:extLst>
          </p:cNvPr>
          <p:cNvSpPr/>
          <p:nvPr/>
        </p:nvSpPr>
        <p:spPr>
          <a:xfrm>
            <a:off x="8764510" y="1124618"/>
            <a:ext cx="1702129" cy="118626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Lst>
            <a:ahLst/>
            <a:cxnLst>
              <a:cxn ang="0">
                <a:pos x="connsiteX0-1" y="connsiteY0-2"/>
              </a:cxn>
              <a:cxn ang="0">
                <a:pos x="connsiteX1-3" y="connsiteY1-4"/>
              </a:cxn>
              <a:cxn ang="0">
                <a:pos x="connsiteX2-5" y="connsiteY2-6"/>
              </a:cxn>
              <a:cxn ang="0">
                <a:pos x="connsiteX3-7" y="connsiteY3-8"/>
              </a:cxn>
            </a:cxnLst>
            <a:rect l="l" t="t" r="r" b="b"/>
            <a:pathLst>
              <a:path w="1702129" h="1186269">
                <a:moveTo>
                  <a:pt x="0" y="666791"/>
                </a:moveTo>
                <a:lnTo>
                  <a:pt x="1702129" y="0"/>
                </a:lnTo>
                <a:lnTo>
                  <a:pt x="988057" y="1186269"/>
                </a:lnTo>
                <a:lnTo>
                  <a:pt x="0" y="666791"/>
                </a:lnTo>
                <a:close/>
              </a:path>
            </a:pathLst>
          </a:custGeom>
          <a:gradFill>
            <a:gsLst>
              <a:gs pos="92000">
                <a:srgbClr val="B6D3B7"/>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等腰三角形 25">
            <a:extLst>
              <a:ext uri="{FF2B5EF4-FFF2-40B4-BE49-F238E27FC236}">
                <a16:creationId xmlns:a16="http://schemas.microsoft.com/office/drawing/2014/main" id="{70B1B4B1-C161-03B0-8618-E189183FAF31}"/>
              </a:ext>
            </a:extLst>
          </p:cNvPr>
          <p:cNvSpPr/>
          <p:nvPr/>
        </p:nvSpPr>
        <p:spPr>
          <a:xfrm flipV="1">
            <a:off x="11016343" y="-1"/>
            <a:ext cx="1175657" cy="1389601"/>
          </a:xfrm>
          <a:prstGeom prst="triangle">
            <a:avLst>
              <a:gd name="adj" fmla="val 100000"/>
            </a:avLst>
          </a:prstGeom>
          <a:gradFill>
            <a:gsLst>
              <a:gs pos="100000">
                <a:srgbClr val="77B6BF"/>
              </a:gs>
              <a:gs pos="45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等腰三角形 21">
            <a:extLst>
              <a:ext uri="{FF2B5EF4-FFF2-40B4-BE49-F238E27FC236}">
                <a16:creationId xmlns:a16="http://schemas.microsoft.com/office/drawing/2014/main" id="{6955222B-6478-615F-FE7F-061ACE7E1F72}"/>
              </a:ext>
            </a:extLst>
          </p:cNvPr>
          <p:cNvSpPr/>
          <p:nvPr/>
        </p:nvSpPr>
        <p:spPr>
          <a:xfrm>
            <a:off x="757402" y="6106635"/>
            <a:ext cx="478741" cy="441356"/>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839950"/>
              <a:gd name="connsiteY0-66" fmla="*/ 536149 h 701458"/>
              <a:gd name="connsiteX1-67" fmla="*/ 326118 w 839950"/>
              <a:gd name="connsiteY1-68" fmla="*/ 0 h 701458"/>
              <a:gd name="connsiteX2-69" fmla="*/ 839950 w 839950"/>
              <a:gd name="connsiteY2-70" fmla="*/ 701458 h 701458"/>
              <a:gd name="connsiteX3-71" fmla="*/ 0 w 839950"/>
              <a:gd name="connsiteY3-72" fmla="*/ 536149 h 701458"/>
              <a:gd name="connsiteX0-73" fmla="*/ 0 w 464169"/>
              <a:gd name="connsiteY0-74" fmla="*/ 536149 h 601250"/>
              <a:gd name="connsiteX1-75" fmla="*/ 326118 w 464169"/>
              <a:gd name="connsiteY1-76" fmla="*/ 0 h 601250"/>
              <a:gd name="connsiteX2-77" fmla="*/ 464169 w 464169"/>
              <a:gd name="connsiteY2-78" fmla="*/ 601250 h 601250"/>
              <a:gd name="connsiteX3-79" fmla="*/ 0 w 464169"/>
              <a:gd name="connsiteY3-80" fmla="*/ 536149 h 601250"/>
              <a:gd name="connsiteX0-81" fmla="*/ 0 w 464169"/>
              <a:gd name="connsiteY0-82" fmla="*/ 310681 h 375782"/>
              <a:gd name="connsiteX1-83" fmla="*/ 213384 w 464169"/>
              <a:gd name="connsiteY1-84" fmla="*/ 0 h 375782"/>
              <a:gd name="connsiteX2-85" fmla="*/ 464169 w 464169"/>
              <a:gd name="connsiteY2-86" fmla="*/ 375782 h 375782"/>
              <a:gd name="connsiteX3-87" fmla="*/ 0 w 464169"/>
              <a:gd name="connsiteY3-88" fmla="*/ 310681 h 375782"/>
              <a:gd name="connsiteX0-89" fmla="*/ 0 w 464169"/>
              <a:gd name="connsiteY0-90" fmla="*/ 307038 h 372139"/>
              <a:gd name="connsiteX1-91" fmla="*/ 184240 w 464169"/>
              <a:gd name="connsiteY1-92" fmla="*/ 0 h 372139"/>
              <a:gd name="connsiteX2-93" fmla="*/ 464169 w 464169"/>
              <a:gd name="connsiteY2-94" fmla="*/ 372139 h 372139"/>
              <a:gd name="connsiteX3-95" fmla="*/ 0 w 464169"/>
              <a:gd name="connsiteY3-96" fmla="*/ 307038 h 372139"/>
              <a:gd name="connsiteX0-97" fmla="*/ 0 w 478741"/>
              <a:gd name="connsiteY0-98" fmla="*/ 307038 h 441356"/>
              <a:gd name="connsiteX1-99" fmla="*/ 184240 w 478741"/>
              <a:gd name="connsiteY1-100" fmla="*/ 0 h 441356"/>
              <a:gd name="connsiteX2-101" fmla="*/ 478741 w 478741"/>
              <a:gd name="connsiteY2-102" fmla="*/ 441356 h 441356"/>
              <a:gd name="connsiteX3-103" fmla="*/ 0 w 478741"/>
              <a:gd name="connsiteY3-104" fmla="*/ 307038 h 441356"/>
            </a:gdLst>
            <a:ahLst/>
            <a:cxnLst>
              <a:cxn ang="0">
                <a:pos x="connsiteX0-1" y="connsiteY0-2"/>
              </a:cxn>
              <a:cxn ang="0">
                <a:pos x="connsiteX1-3" y="connsiteY1-4"/>
              </a:cxn>
              <a:cxn ang="0">
                <a:pos x="connsiteX2-5" y="connsiteY2-6"/>
              </a:cxn>
              <a:cxn ang="0">
                <a:pos x="connsiteX3-7" y="connsiteY3-8"/>
              </a:cxn>
            </a:cxnLst>
            <a:rect l="l" t="t" r="r" b="b"/>
            <a:pathLst>
              <a:path w="478741" h="441356">
                <a:moveTo>
                  <a:pt x="0" y="307038"/>
                </a:moveTo>
                <a:lnTo>
                  <a:pt x="184240" y="0"/>
                </a:lnTo>
                <a:lnTo>
                  <a:pt x="478741" y="441356"/>
                </a:lnTo>
                <a:lnTo>
                  <a:pt x="0" y="307038"/>
                </a:lnTo>
                <a:close/>
              </a:path>
            </a:pathLst>
          </a:custGeom>
          <a:gradFill>
            <a:gsLst>
              <a:gs pos="92000">
                <a:srgbClr val="B6D3B7"/>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6" name="直接连接符 35">
            <a:extLst>
              <a:ext uri="{FF2B5EF4-FFF2-40B4-BE49-F238E27FC236}">
                <a16:creationId xmlns:a16="http://schemas.microsoft.com/office/drawing/2014/main" id="{DEF7C04C-7FF6-DC11-BDCE-5FE38EDBD387}"/>
              </a:ext>
            </a:extLst>
          </p:cNvPr>
          <p:cNvCxnSpPr/>
          <p:nvPr/>
        </p:nvCxnSpPr>
        <p:spPr>
          <a:xfrm>
            <a:off x="526472" y="1535596"/>
            <a:ext cx="0" cy="3064107"/>
          </a:xfrm>
          <a:prstGeom prst="line">
            <a:avLst/>
          </a:prstGeom>
          <a:ln w="47625">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27666CD5-23AF-F6C6-B6A9-51CBB457373F}"/>
              </a:ext>
            </a:extLst>
          </p:cNvPr>
          <p:cNvSpPr/>
          <p:nvPr/>
        </p:nvSpPr>
        <p:spPr>
          <a:xfrm>
            <a:off x="17451" y="751561"/>
            <a:ext cx="12192000" cy="6095396"/>
          </a:xfrm>
          <a:prstGeom prst="rect">
            <a:avLst/>
          </a:prstGeom>
          <a:solidFill>
            <a:schemeClr val="bg1">
              <a:alpha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5" name="文本框 4">
            <a:extLst>
              <a:ext uri="{FF2B5EF4-FFF2-40B4-BE49-F238E27FC236}">
                <a16:creationId xmlns:a16="http://schemas.microsoft.com/office/drawing/2014/main" id="{8E47356F-C9B4-8E3F-E4F4-640DE59ACCA1}"/>
              </a:ext>
            </a:extLst>
          </p:cNvPr>
          <p:cNvSpPr txBox="1"/>
          <p:nvPr/>
        </p:nvSpPr>
        <p:spPr>
          <a:xfrm>
            <a:off x="134753" y="67156"/>
            <a:ext cx="1944304" cy="584775"/>
          </a:xfrm>
          <a:prstGeom prst="rect">
            <a:avLst/>
          </a:prstGeom>
          <a:noFill/>
        </p:spPr>
        <p:txBody>
          <a:bodyPr wrap="square" rtlCol="0">
            <a:spAutoFit/>
          </a:bodyPr>
          <a:lstStyle/>
          <a:p>
            <a:r>
              <a:rPr lang="zh-CN" altLang="en-US" sz="3200" b="1" dirty="0">
                <a:latin typeface="+mn-ea"/>
              </a:rPr>
              <a:t>参考文献</a:t>
            </a:r>
          </a:p>
        </p:txBody>
      </p:sp>
      <p:sp>
        <p:nvSpPr>
          <p:cNvPr id="8" name="文本框 7">
            <a:extLst>
              <a:ext uri="{FF2B5EF4-FFF2-40B4-BE49-F238E27FC236}">
                <a16:creationId xmlns:a16="http://schemas.microsoft.com/office/drawing/2014/main" id="{264BE186-FBAA-5ABD-A92F-697A988834FA}"/>
              </a:ext>
            </a:extLst>
          </p:cNvPr>
          <p:cNvSpPr txBox="1"/>
          <p:nvPr/>
        </p:nvSpPr>
        <p:spPr>
          <a:xfrm>
            <a:off x="93553" y="751561"/>
            <a:ext cx="12039796" cy="4247317"/>
          </a:xfrm>
          <a:prstGeom prst="rect">
            <a:avLst/>
          </a:prstGeom>
          <a:noFill/>
        </p:spPr>
        <p:txBody>
          <a:bodyPr wrap="square" rtlCol="0">
            <a:spAutoFit/>
          </a:bodyPr>
          <a:lstStyle/>
          <a:p>
            <a:pPr marL="342900" indent="-342900">
              <a:lnSpc>
                <a:spcPts val="1800"/>
              </a:lnSpc>
              <a:buFont typeface="+mj-lt"/>
              <a:buAutoNum type="arabicPeriod"/>
            </a:pPr>
            <a:r>
              <a:rPr lang="en-US" altLang="zh-CN" dirty="0">
                <a:latin typeface="Times New Roman" panose="02020603050405020304" pitchFamily="18" charset="0"/>
                <a:ea typeface="苹方-简" panose="020B0400000000000000" pitchFamily="34" charset="-122"/>
              </a:rPr>
              <a:t>Simon Shi, Luc Van Gool, and Jonathon Luiten. Marigold: Repurposing diffusion models for monocular depth estimation. </a:t>
            </a:r>
            <a:r>
              <a:rPr lang="en-US" altLang="zh-CN" dirty="0" err="1">
                <a:latin typeface="Times New Roman" panose="02020603050405020304" pitchFamily="18" charset="0"/>
                <a:ea typeface="苹方-简" panose="020B0400000000000000" pitchFamily="34" charset="-122"/>
              </a:rPr>
              <a:t>arXiv</a:t>
            </a:r>
            <a:r>
              <a:rPr lang="en-US" altLang="zh-CN" dirty="0">
                <a:latin typeface="Times New Roman" panose="02020603050405020304" pitchFamily="18" charset="0"/>
                <a:ea typeface="苹方-简" panose="020B0400000000000000" pitchFamily="34" charset="-122"/>
              </a:rPr>
              <a:t> preprint arXiv:2404.09015, 2024.</a:t>
            </a:r>
          </a:p>
          <a:p>
            <a:pPr marL="342900" indent="-342900">
              <a:lnSpc>
                <a:spcPts val="1800"/>
              </a:lnSpc>
              <a:buFont typeface="+mj-lt"/>
              <a:buAutoNum type="arabicPeriod"/>
            </a:pPr>
            <a:r>
              <a:rPr lang="en-US" altLang="zh-CN" dirty="0" err="1">
                <a:latin typeface="Times New Roman" panose="02020603050405020304" pitchFamily="18" charset="0"/>
                <a:ea typeface="苹方-简" panose="020B0400000000000000" pitchFamily="34" charset="-122"/>
              </a:rPr>
              <a:t>Guangkai</a:t>
            </a:r>
            <a:r>
              <a:rPr lang="en-US" altLang="zh-CN" dirty="0">
                <a:latin typeface="Times New Roman" panose="02020603050405020304" pitchFamily="18" charset="0"/>
                <a:ea typeface="苹方-简" panose="020B0400000000000000" pitchFamily="34" charset="-122"/>
              </a:rPr>
              <a:t> Xu, </a:t>
            </a:r>
            <a:r>
              <a:rPr lang="en-US" altLang="zh-CN" dirty="0" err="1">
                <a:latin typeface="Times New Roman" panose="02020603050405020304" pitchFamily="18" charset="0"/>
                <a:ea typeface="苹方-简" panose="020B0400000000000000" pitchFamily="34" charset="-122"/>
              </a:rPr>
              <a:t>Yongtao</a:t>
            </a:r>
            <a:r>
              <a:rPr lang="en-US" altLang="zh-CN" dirty="0">
                <a:latin typeface="Times New Roman" panose="02020603050405020304" pitchFamily="18" charset="0"/>
                <a:ea typeface="苹方-简" panose="020B0400000000000000" pitchFamily="34" charset="-122"/>
              </a:rPr>
              <a:t> Ge, Mingyu Liu, </a:t>
            </a:r>
            <a:r>
              <a:rPr lang="en-US" altLang="zh-CN" dirty="0" err="1">
                <a:latin typeface="Times New Roman" panose="02020603050405020304" pitchFamily="18" charset="0"/>
                <a:ea typeface="苹方-简" panose="020B0400000000000000" pitchFamily="34" charset="-122"/>
              </a:rPr>
              <a:t>Chengxiang</a:t>
            </a:r>
            <a:r>
              <a:rPr lang="en-US" altLang="zh-CN" dirty="0">
                <a:latin typeface="Times New Roman" panose="02020603050405020304" pitchFamily="18" charset="0"/>
                <a:ea typeface="苹方-简" panose="020B0400000000000000" pitchFamily="34" charset="-122"/>
              </a:rPr>
              <a:t> Fan, </a:t>
            </a:r>
            <a:r>
              <a:rPr lang="en-US" altLang="zh-CN" dirty="0" err="1">
                <a:latin typeface="Times New Roman" panose="02020603050405020304" pitchFamily="18" charset="0"/>
                <a:ea typeface="苹方-简" panose="020B0400000000000000" pitchFamily="34" charset="-122"/>
              </a:rPr>
              <a:t>Kangyang</a:t>
            </a:r>
            <a:r>
              <a:rPr lang="en-US" altLang="zh-CN" dirty="0">
                <a:latin typeface="Times New Roman" panose="02020603050405020304" pitchFamily="18" charset="0"/>
                <a:ea typeface="苹方-简" panose="020B0400000000000000" pitchFamily="34" charset="-122"/>
              </a:rPr>
              <a:t> Xie, Zhiyue Zhao, Hao Chen, and Chunhua Shen. What matters when repurposing diffusion models for general dense perception tasks? </a:t>
            </a:r>
            <a:r>
              <a:rPr lang="en-US" altLang="zh-CN" dirty="0" err="1">
                <a:latin typeface="Times New Roman" panose="02020603050405020304" pitchFamily="18" charset="0"/>
                <a:ea typeface="苹方-简" panose="020B0400000000000000" pitchFamily="34" charset="-122"/>
              </a:rPr>
              <a:t>arXiv</a:t>
            </a:r>
            <a:r>
              <a:rPr lang="en-US" altLang="zh-CN" dirty="0">
                <a:latin typeface="Times New Roman" panose="02020603050405020304" pitchFamily="18" charset="0"/>
                <a:ea typeface="苹方-简" panose="020B0400000000000000" pitchFamily="34" charset="-122"/>
              </a:rPr>
              <a:t> preprint arXiv:2403.06090, 2024.</a:t>
            </a:r>
          </a:p>
          <a:p>
            <a:pPr marL="342900" indent="-342900">
              <a:lnSpc>
                <a:spcPts val="1800"/>
              </a:lnSpc>
              <a:buFont typeface="+mj-lt"/>
              <a:buAutoNum type="arabicPeriod"/>
            </a:pPr>
            <a:r>
              <a:rPr lang="en-US" altLang="zh-CN" dirty="0" err="1">
                <a:latin typeface="Times New Roman" panose="02020603050405020304" pitchFamily="18" charset="0"/>
                <a:ea typeface="苹方-简" panose="020B0400000000000000" pitchFamily="34" charset="-122"/>
              </a:rPr>
              <a:t>Xuecheng</a:t>
            </a:r>
            <a:r>
              <a:rPr lang="en-US" altLang="zh-CN" dirty="0">
                <a:latin typeface="Times New Roman" panose="02020603050405020304" pitchFamily="18" charset="0"/>
                <a:ea typeface="苹方-简" panose="020B0400000000000000" pitchFamily="34" charset="-122"/>
              </a:rPr>
              <a:t> Li, Renze Deng, Yulin Fan, Peng Chen, Siyuan Chen, </a:t>
            </a:r>
            <a:r>
              <a:rPr lang="en-US" altLang="zh-CN" dirty="0" err="1">
                <a:latin typeface="Times New Roman" panose="02020603050405020304" pitchFamily="18" charset="0"/>
                <a:ea typeface="苹方-简" panose="020B0400000000000000" pitchFamily="34" charset="-122"/>
              </a:rPr>
              <a:t>Zhangjun</a:t>
            </a:r>
            <a:r>
              <a:rPr lang="en-US" altLang="zh-CN" dirty="0">
                <a:latin typeface="Times New Roman" panose="02020603050405020304" pitchFamily="18" charset="0"/>
                <a:ea typeface="苹方-简" panose="020B0400000000000000" pitchFamily="34" charset="-122"/>
              </a:rPr>
              <a:t> Liu, Li Han, Shuai Zhu, Hao Sun, Yiyi Lu, and </a:t>
            </a:r>
            <a:r>
              <a:rPr lang="en-US" altLang="zh-CN" dirty="0" err="1">
                <a:latin typeface="Times New Roman" panose="02020603050405020304" pitchFamily="18" charset="0"/>
                <a:ea typeface="苹方-简" panose="020B0400000000000000" pitchFamily="34" charset="-122"/>
              </a:rPr>
              <a:t>Qizhou</a:t>
            </a:r>
            <a:r>
              <a:rPr lang="en-US" altLang="zh-CN" dirty="0">
                <a:latin typeface="Times New Roman" panose="02020603050405020304" pitchFamily="18" charset="0"/>
                <a:ea typeface="苹方-简" panose="020B0400000000000000" pitchFamily="34" charset="-122"/>
              </a:rPr>
              <a:t> Li. Depth anything v2. </a:t>
            </a:r>
            <a:r>
              <a:rPr lang="en-US" altLang="zh-CN" dirty="0" err="1">
                <a:latin typeface="Times New Roman" panose="02020603050405020304" pitchFamily="18" charset="0"/>
                <a:ea typeface="苹方-简" panose="020B0400000000000000" pitchFamily="34" charset="-122"/>
              </a:rPr>
              <a:t>arXiv</a:t>
            </a:r>
            <a:r>
              <a:rPr lang="en-US" altLang="zh-CN" dirty="0">
                <a:latin typeface="Times New Roman" panose="02020603050405020304" pitchFamily="18" charset="0"/>
                <a:ea typeface="苹方-简" panose="020B0400000000000000" pitchFamily="34" charset="-122"/>
              </a:rPr>
              <a:t> preprint arXiv:2404.14442, 2024. </a:t>
            </a:r>
            <a:endParaRPr lang="zh-CN" altLang="zh-CN" dirty="0">
              <a:latin typeface="Times New Roman" panose="02020603050405020304" pitchFamily="18" charset="0"/>
              <a:ea typeface="苹方-简" panose="020B0400000000000000" pitchFamily="34" charset="-122"/>
            </a:endParaRPr>
          </a:p>
          <a:p>
            <a:pPr marL="342900" indent="-342900">
              <a:lnSpc>
                <a:spcPts val="1800"/>
              </a:lnSpc>
              <a:buFont typeface="+mj-lt"/>
              <a:buAutoNum type="arabicPeriod"/>
            </a:pPr>
            <a:r>
              <a:rPr lang="en-US" altLang="zh-CN" dirty="0">
                <a:latin typeface="Times New Roman" panose="02020603050405020304" pitchFamily="18" charset="0"/>
                <a:ea typeface="苹方-简" panose="020B0400000000000000" pitchFamily="34" charset="-122"/>
              </a:rPr>
              <a:t>Jing He, </a:t>
            </a:r>
            <a:r>
              <a:rPr lang="en-US" altLang="zh-CN" dirty="0" err="1">
                <a:latin typeface="Times New Roman" panose="02020603050405020304" pitchFamily="18" charset="0"/>
                <a:ea typeface="苹方-简" panose="020B0400000000000000" pitchFamily="34" charset="-122"/>
              </a:rPr>
              <a:t>Haodong</a:t>
            </a:r>
            <a:r>
              <a:rPr lang="en-US" altLang="zh-CN" dirty="0">
                <a:latin typeface="Times New Roman" panose="02020603050405020304" pitchFamily="18" charset="0"/>
                <a:ea typeface="苹方-简" panose="020B0400000000000000" pitchFamily="34" charset="-122"/>
              </a:rPr>
              <a:t> Li, Wei Yin, </a:t>
            </a:r>
            <a:r>
              <a:rPr lang="en-US" altLang="zh-CN" dirty="0" err="1">
                <a:latin typeface="Times New Roman" panose="02020603050405020304" pitchFamily="18" charset="0"/>
                <a:ea typeface="苹方-简" panose="020B0400000000000000" pitchFamily="34" charset="-122"/>
              </a:rPr>
              <a:t>Yixun</a:t>
            </a:r>
            <a:r>
              <a:rPr lang="en-US" altLang="zh-CN" dirty="0">
                <a:latin typeface="Times New Roman" panose="02020603050405020304" pitchFamily="18" charset="0"/>
                <a:ea typeface="苹方-简" panose="020B0400000000000000" pitchFamily="34" charset="-122"/>
              </a:rPr>
              <a:t> Liang, </a:t>
            </a:r>
            <a:r>
              <a:rPr lang="en-US" altLang="zh-CN" dirty="0" err="1">
                <a:latin typeface="Times New Roman" panose="02020603050405020304" pitchFamily="18" charset="0"/>
                <a:ea typeface="苹方-简" panose="020B0400000000000000" pitchFamily="34" charset="-122"/>
              </a:rPr>
              <a:t>Leheng</a:t>
            </a:r>
            <a:r>
              <a:rPr lang="en-US" altLang="zh-CN" dirty="0">
                <a:latin typeface="Times New Roman" panose="02020603050405020304" pitchFamily="18" charset="0"/>
                <a:ea typeface="苹方-简" panose="020B0400000000000000" pitchFamily="34" charset="-122"/>
              </a:rPr>
              <a:t> Li, </a:t>
            </a:r>
            <a:r>
              <a:rPr lang="en-US" altLang="zh-CN" dirty="0" err="1">
                <a:latin typeface="Times New Roman" panose="02020603050405020304" pitchFamily="18" charset="0"/>
                <a:ea typeface="苹方-简" panose="020B0400000000000000" pitchFamily="34" charset="-122"/>
              </a:rPr>
              <a:t>Kaiqiang</a:t>
            </a:r>
            <a:r>
              <a:rPr lang="en-US" altLang="zh-CN" dirty="0">
                <a:latin typeface="Times New Roman" panose="02020603050405020304" pitchFamily="18" charset="0"/>
                <a:ea typeface="苹方-简" panose="020B0400000000000000" pitchFamily="34" charset="-122"/>
              </a:rPr>
              <a:t> Zhou, Hongbo Zhang, Bingbing Liu, and Ying-Cong Chen. Lotus: Diffusion-based visual foundation model for high-quality dense prediction. </a:t>
            </a:r>
            <a:r>
              <a:rPr lang="en-US" altLang="zh-CN" dirty="0" err="1">
                <a:latin typeface="Times New Roman" panose="02020603050405020304" pitchFamily="18" charset="0"/>
                <a:ea typeface="苹方-简" panose="020B0400000000000000" pitchFamily="34" charset="-122"/>
              </a:rPr>
              <a:t>arXiv</a:t>
            </a:r>
            <a:r>
              <a:rPr lang="en-US" altLang="zh-CN" dirty="0">
                <a:latin typeface="Times New Roman" panose="02020603050405020304" pitchFamily="18" charset="0"/>
                <a:ea typeface="苹方-简" panose="020B0400000000000000" pitchFamily="34" charset="-122"/>
              </a:rPr>
              <a:t> preprint arXiv:2409.18124, 2024. </a:t>
            </a:r>
            <a:endParaRPr lang="zh-CN" altLang="zh-CN" dirty="0">
              <a:latin typeface="Times New Roman" panose="02020603050405020304" pitchFamily="18" charset="0"/>
              <a:ea typeface="苹方-简" panose="020B0400000000000000" pitchFamily="34" charset="-122"/>
            </a:endParaRPr>
          </a:p>
          <a:p>
            <a:pPr marL="342900" indent="-342900">
              <a:lnSpc>
                <a:spcPts val="1800"/>
              </a:lnSpc>
              <a:buFont typeface="+mj-lt"/>
              <a:buAutoNum type="arabicPeriod"/>
            </a:pPr>
            <a:r>
              <a:rPr lang="en-US" altLang="zh-CN" dirty="0">
                <a:latin typeface="Times New Roman" panose="02020603050405020304" pitchFamily="18" charset="0"/>
                <a:ea typeface="苹方-简" panose="020B0400000000000000" pitchFamily="34" charset="-122"/>
              </a:rPr>
              <a:t>Jonathan Ho, Ajay Jain, and Pieter </a:t>
            </a:r>
            <a:r>
              <a:rPr lang="en-US" altLang="zh-CN" dirty="0" err="1">
                <a:latin typeface="Times New Roman" panose="02020603050405020304" pitchFamily="18" charset="0"/>
                <a:ea typeface="苹方-简" panose="020B0400000000000000" pitchFamily="34" charset="-122"/>
              </a:rPr>
              <a:t>Abbeel</a:t>
            </a:r>
            <a:r>
              <a:rPr lang="en-US" altLang="zh-CN" dirty="0">
                <a:latin typeface="Times New Roman" panose="02020603050405020304" pitchFamily="18" charset="0"/>
                <a:ea typeface="苹方-简" panose="020B0400000000000000" pitchFamily="34" charset="-122"/>
              </a:rPr>
              <a:t>. </a:t>
            </a:r>
            <a:r>
              <a:rPr lang="en-US" altLang="zh-CN" dirty="0" err="1">
                <a:latin typeface="Times New Roman" panose="02020603050405020304" pitchFamily="18" charset="0"/>
                <a:ea typeface="苹方-简" panose="020B0400000000000000" pitchFamily="34" charset="-122"/>
              </a:rPr>
              <a:t>Denois</a:t>
            </a:r>
            <a:r>
              <a:rPr lang="en-US" altLang="zh-CN" dirty="0">
                <a:latin typeface="Times New Roman" panose="02020603050405020304" pitchFamily="18" charset="0"/>
                <a:ea typeface="苹方-简" panose="020B0400000000000000" pitchFamily="34" charset="-122"/>
              </a:rPr>
              <a:t> </a:t>
            </a:r>
            <a:r>
              <a:rPr lang="en-US" altLang="zh-CN" dirty="0" err="1">
                <a:latin typeface="Times New Roman" panose="02020603050405020304" pitchFamily="18" charset="0"/>
                <a:ea typeface="苹方-简" panose="020B0400000000000000" pitchFamily="34" charset="-122"/>
              </a:rPr>
              <a:t>ing</a:t>
            </a:r>
            <a:r>
              <a:rPr lang="en-US" altLang="zh-CN" dirty="0">
                <a:latin typeface="Times New Roman" panose="02020603050405020304" pitchFamily="18" charset="0"/>
                <a:ea typeface="苹方-简" panose="020B0400000000000000" pitchFamily="34" charset="-122"/>
              </a:rPr>
              <a:t> diffusion probabilistic models. Advances in neu </a:t>
            </a:r>
            <a:r>
              <a:rPr lang="en-US" altLang="zh-CN" dirty="0" err="1">
                <a:latin typeface="Times New Roman" panose="02020603050405020304" pitchFamily="18" charset="0"/>
                <a:ea typeface="苹方-简" panose="020B0400000000000000" pitchFamily="34" charset="-122"/>
              </a:rPr>
              <a:t>ral</a:t>
            </a:r>
            <a:r>
              <a:rPr lang="en-US" altLang="zh-CN" dirty="0">
                <a:latin typeface="Times New Roman" panose="02020603050405020304" pitchFamily="18" charset="0"/>
                <a:ea typeface="苹方-简" panose="020B0400000000000000" pitchFamily="34" charset="-122"/>
              </a:rPr>
              <a:t> information processing systems, 33:6840–6851, 2020.</a:t>
            </a:r>
          </a:p>
          <a:p>
            <a:pPr marL="342900" indent="-342900">
              <a:lnSpc>
                <a:spcPts val="1800"/>
              </a:lnSpc>
              <a:buFont typeface="+mj-lt"/>
              <a:buAutoNum type="arabicPeriod"/>
            </a:pPr>
            <a:r>
              <a:rPr lang="en-US" altLang="zh-CN" dirty="0" err="1">
                <a:latin typeface="Times New Roman" panose="02020603050405020304" pitchFamily="18" charset="0"/>
                <a:ea typeface="苹方-简" panose="020B0400000000000000" pitchFamily="34" charset="-122"/>
              </a:rPr>
              <a:t>Yiquan</a:t>
            </a:r>
            <a:r>
              <a:rPr lang="en-US" altLang="zh-CN" dirty="0">
                <a:latin typeface="Times New Roman" panose="02020603050405020304" pitchFamily="18" charset="0"/>
                <a:ea typeface="苹方-简" panose="020B0400000000000000" pitchFamily="34" charset="-122"/>
              </a:rPr>
              <a:t> Duan, Xianda Guo, and Zheng Zhu. </a:t>
            </a:r>
            <a:r>
              <a:rPr lang="en-US" altLang="zh-CN" dirty="0" err="1">
                <a:latin typeface="Times New Roman" panose="02020603050405020304" pitchFamily="18" charset="0"/>
                <a:ea typeface="苹方-简" panose="020B0400000000000000" pitchFamily="34" charset="-122"/>
              </a:rPr>
              <a:t>Diffusiondepth</a:t>
            </a:r>
            <a:r>
              <a:rPr lang="en-US" altLang="zh-CN" dirty="0">
                <a:latin typeface="Times New Roman" panose="02020603050405020304" pitchFamily="18" charset="0"/>
                <a:ea typeface="苹方-简" panose="020B0400000000000000" pitchFamily="34" charset="-122"/>
              </a:rPr>
              <a:t>: Diffusion denoising approach for monocular depth estimation. In European Conference on Computer Vision, pages 432–449. Springer, 2024.</a:t>
            </a:r>
            <a:endParaRPr lang="zh-CN" altLang="zh-CN" dirty="0">
              <a:latin typeface="Times New Roman" panose="02020603050405020304" pitchFamily="18" charset="0"/>
              <a:ea typeface="苹方-简" panose="020B0400000000000000" pitchFamily="34" charset="-122"/>
            </a:endParaRPr>
          </a:p>
          <a:p>
            <a:pPr marL="342900" indent="-342900">
              <a:lnSpc>
                <a:spcPts val="1800"/>
              </a:lnSpc>
              <a:buFont typeface="+mj-lt"/>
              <a:buAutoNum type="arabicPeriod"/>
            </a:pPr>
            <a:r>
              <a:rPr lang="en-US" altLang="zh-CN" dirty="0">
                <a:latin typeface="Times New Roman" panose="02020603050405020304" pitchFamily="18" charset="0"/>
                <a:ea typeface="苹方-简" panose="020B0400000000000000" pitchFamily="34" charset="-122"/>
              </a:rPr>
              <a:t>Robin Rombach, Andreas </a:t>
            </a:r>
            <a:r>
              <a:rPr lang="en-US" altLang="zh-CN" dirty="0" err="1">
                <a:latin typeface="Times New Roman" panose="02020603050405020304" pitchFamily="18" charset="0"/>
                <a:ea typeface="苹方-简" panose="020B0400000000000000" pitchFamily="34" charset="-122"/>
              </a:rPr>
              <a:t>Blattmann</a:t>
            </a:r>
            <a:r>
              <a:rPr lang="en-US" altLang="zh-CN" dirty="0">
                <a:latin typeface="Times New Roman" panose="02020603050405020304" pitchFamily="18" charset="0"/>
                <a:ea typeface="苹方-简" panose="020B0400000000000000" pitchFamily="34" charset="-122"/>
              </a:rPr>
              <a:t>, Dominik Lorenz, Patrick Esser, and Bjorn </a:t>
            </a:r>
            <a:r>
              <a:rPr lang="en-US" altLang="zh-CN" dirty="0" err="1">
                <a:latin typeface="Times New Roman" panose="02020603050405020304" pitchFamily="18" charset="0"/>
                <a:ea typeface="苹方-简" panose="020B0400000000000000" pitchFamily="34" charset="-122"/>
              </a:rPr>
              <a:t>Ommer</a:t>
            </a:r>
            <a:r>
              <a:rPr lang="en-US" altLang="zh-CN" dirty="0">
                <a:latin typeface="Times New Roman" panose="02020603050405020304" pitchFamily="18" charset="0"/>
                <a:ea typeface="苹方-简" panose="020B0400000000000000" pitchFamily="34" charset="-122"/>
              </a:rPr>
              <a:t>. High resolution image synthesis with latent diffusion models. In Proceedings of the IEEE/CVF conference on computer vision and pattern recognition, pages 10684–10695, 2022.. </a:t>
            </a:r>
            <a:endParaRPr lang="zh-CN" altLang="zh-CN" dirty="0">
              <a:latin typeface="Times New Roman" panose="02020603050405020304" pitchFamily="18" charset="0"/>
              <a:ea typeface="苹方-简" panose="020B0400000000000000" pitchFamily="34" charset="-122"/>
            </a:endParaRPr>
          </a:p>
          <a:p>
            <a:pPr marL="342900" indent="-342900">
              <a:lnSpc>
                <a:spcPts val="1800"/>
              </a:lnSpc>
              <a:buFont typeface="+mj-lt"/>
              <a:buAutoNum type="arabicPeriod"/>
            </a:pPr>
            <a:r>
              <a:rPr lang="en-US" altLang="zh-CN" dirty="0">
                <a:latin typeface="Times New Roman" panose="02020603050405020304" pitchFamily="18" charset="0"/>
                <a:ea typeface="苹方-简" panose="020B0400000000000000" pitchFamily="34" charset="-122"/>
              </a:rPr>
              <a:t>Christoph Schuhmann, Romain Beaumont, Richard </a:t>
            </a:r>
            <a:r>
              <a:rPr lang="en-US" altLang="zh-CN" dirty="0" err="1">
                <a:latin typeface="Times New Roman" panose="02020603050405020304" pitchFamily="18" charset="0"/>
                <a:ea typeface="苹方-简" panose="020B0400000000000000" pitchFamily="34" charset="-122"/>
              </a:rPr>
              <a:t>Vencu</a:t>
            </a:r>
            <a:r>
              <a:rPr lang="en-US" altLang="zh-CN" dirty="0">
                <a:latin typeface="Times New Roman" panose="02020603050405020304" pitchFamily="18" charset="0"/>
                <a:ea typeface="苹方-简" panose="020B0400000000000000" pitchFamily="34" charset="-122"/>
              </a:rPr>
              <a:t>, Cade Gordon, Ross Wightman, Mehdi </a:t>
            </a:r>
            <a:r>
              <a:rPr lang="en-US" altLang="zh-CN" dirty="0" err="1">
                <a:latin typeface="Times New Roman" panose="02020603050405020304" pitchFamily="18" charset="0"/>
                <a:ea typeface="苹方-简" panose="020B0400000000000000" pitchFamily="34" charset="-122"/>
              </a:rPr>
              <a:t>Cherti</a:t>
            </a:r>
            <a:r>
              <a:rPr lang="en-US" altLang="zh-CN" dirty="0">
                <a:latin typeface="Times New Roman" panose="02020603050405020304" pitchFamily="18" charset="0"/>
                <a:ea typeface="苹方-简" panose="020B0400000000000000" pitchFamily="34" charset="-122"/>
              </a:rPr>
              <a:t>, Theo Coombes, Aarush Katta, Clayton Mullis, Mitchell </a:t>
            </a:r>
            <a:r>
              <a:rPr lang="en-US" altLang="zh-CN" dirty="0" err="1">
                <a:latin typeface="Times New Roman" panose="02020603050405020304" pitchFamily="18" charset="0"/>
                <a:ea typeface="苹方-简" panose="020B0400000000000000" pitchFamily="34" charset="-122"/>
              </a:rPr>
              <a:t>Wortsman</a:t>
            </a:r>
            <a:r>
              <a:rPr lang="en-US" altLang="zh-CN" dirty="0">
                <a:latin typeface="Times New Roman" panose="02020603050405020304" pitchFamily="18" charset="0"/>
                <a:ea typeface="苹方-简" panose="020B0400000000000000" pitchFamily="34" charset="-122"/>
              </a:rPr>
              <a:t>, et al. Laion-5b: An open large-scale dataset for training next generation image-text models. Advances in neural information processing systems, 35:25278–25294, 2022.</a:t>
            </a:r>
            <a:endParaRPr lang="zh-CN" altLang="zh-CN" dirty="0">
              <a:latin typeface="Times New Roman" panose="02020603050405020304" pitchFamily="18" charset="0"/>
              <a:ea typeface="苹方-简" panose="020B0400000000000000" pitchFamily="34" charset="-122"/>
            </a:endParaRPr>
          </a:p>
        </p:txBody>
      </p:sp>
    </p:spTree>
    <p:extLst>
      <p:ext uri="{BB962C8B-B14F-4D97-AF65-F5344CB8AC3E}">
        <p14:creationId xmlns:p14="http://schemas.microsoft.com/office/powerpoint/2010/main" val="375499259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等腰三角形 21"/>
          <p:cNvSpPr/>
          <p:nvPr/>
        </p:nvSpPr>
        <p:spPr>
          <a:xfrm>
            <a:off x="10881363" y="228730"/>
            <a:ext cx="972984" cy="2397095"/>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 name="connsiteX0-81" fmla="*/ 0 w 1857239"/>
              <a:gd name="connsiteY0-82" fmla="*/ 666791 h 1558058"/>
              <a:gd name="connsiteX1-83" fmla="*/ 1702129 w 1857239"/>
              <a:gd name="connsiteY1-84" fmla="*/ 0 h 1558058"/>
              <a:gd name="connsiteX2-85" fmla="*/ 1857239 w 1857239"/>
              <a:gd name="connsiteY2-86" fmla="*/ 1558058 h 1558058"/>
              <a:gd name="connsiteX3-87" fmla="*/ 0 w 1857239"/>
              <a:gd name="connsiteY3-88" fmla="*/ 666791 h 1558058"/>
              <a:gd name="connsiteX0-89" fmla="*/ 0 w 972984"/>
              <a:gd name="connsiteY0-90" fmla="*/ 495969 h 1558058"/>
              <a:gd name="connsiteX1-91" fmla="*/ 817874 w 972984"/>
              <a:gd name="connsiteY1-92" fmla="*/ 0 h 1558058"/>
              <a:gd name="connsiteX2-93" fmla="*/ 972984 w 972984"/>
              <a:gd name="connsiteY2-94" fmla="*/ 1558058 h 1558058"/>
              <a:gd name="connsiteX3-95" fmla="*/ 0 w 972984"/>
              <a:gd name="connsiteY3-96" fmla="*/ 495969 h 1558058"/>
              <a:gd name="connsiteX0-97" fmla="*/ 0 w 972984"/>
              <a:gd name="connsiteY0-98" fmla="*/ 812492 h 1874581"/>
              <a:gd name="connsiteX1-99" fmla="*/ 345601 w 972984"/>
              <a:gd name="connsiteY1-100" fmla="*/ 0 h 1874581"/>
              <a:gd name="connsiteX2-101" fmla="*/ 972984 w 972984"/>
              <a:gd name="connsiteY2-102" fmla="*/ 1874581 h 1874581"/>
              <a:gd name="connsiteX3-103" fmla="*/ 0 w 972984"/>
              <a:gd name="connsiteY3-104" fmla="*/ 812492 h 1874581"/>
              <a:gd name="connsiteX0-105" fmla="*/ 0 w 972984"/>
              <a:gd name="connsiteY0-106" fmla="*/ 1335006 h 2397095"/>
              <a:gd name="connsiteX1-107" fmla="*/ 54198 w 972984"/>
              <a:gd name="connsiteY1-108" fmla="*/ 0 h 2397095"/>
              <a:gd name="connsiteX2-109" fmla="*/ 972984 w 972984"/>
              <a:gd name="connsiteY2-110" fmla="*/ 2397095 h 2397095"/>
              <a:gd name="connsiteX3-111" fmla="*/ 0 w 972984"/>
              <a:gd name="connsiteY3-112" fmla="*/ 1335006 h 2397095"/>
            </a:gdLst>
            <a:ahLst/>
            <a:cxnLst>
              <a:cxn ang="0">
                <a:pos x="connsiteX0-1" y="connsiteY0-2"/>
              </a:cxn>
              <a:cxn ang="0">
                <a:pos x="connsiteX1-3" y="connsiteY1-4"/>
              </a:cxn>
              <a:cxn ang="0">
                <a:pos x="connsiteX2-5" y="connsiteY2-6"/>
              </a:cxn>
              <a:cxn ang="0">
                <a:pos x="connsiteX3-7" y="connsiteY3-8"/>
              </a:cxn>
            </a:cxnLst>
            <a:rect l="l" t="t" r="r" b="b"/>
            <a:pathLst>
              <a:path w="972984" h="2397095">
                <a:moveTo>
                  <a:pt x="0" y="1335006"/>
                </a:moveTo>
                <a:lnTo>
                  <a:pt x="54198" y="0"/>
                </a:lnTo>
                <a:lnTo>
                  <a:pt x="972984" y="2397095"/>
                </a:lnTo>
                <a:lnTo>
                  <a:pt x="0" y="1335006"/>
                </a:lnTo>
                <a:close/>
              </a:path>
            </a:pathLst>
          </a:custGeom>
          <a:gradFill>
            <a:gsLst>
              <a:gs pos="54000">
                <a:srgbClr val="52A4AE"/>
              </a:gs>
              <a:gs pos="3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等腰三角形 26"/>
          <p:cNvSpPr/>
          <p:nvPr/>
        </p:nvSpPr>
        <p:spPr>
          <a:xfrm flipV="1">
            <a:off x="10802982" y="11043"/>
            <a:ext cx="1406469" cy="2621062"/>
          </a:xfrm>
          <a:custGeom>
            <a:avLst/>
            <a:gdLst>
              <a:gd name="connsiteX0" fmla="*/ 0 w 1406469"/>
              <a:gd name="connsiteY0" fmla="*/ 3476740 h 3476740"/>
              <a:gd name="connsiteX1" fmla="*/ 1406469 w 1406469"/>
              <a:gd name="connsiteY1" fmla="*/ 0 h 3476740"/>
              <a:gd name="connsiteX2" fmla="*/ 1406469 w 1406469"/>
              <a:gd name="connsiteY2" fmla="*/ 3476740 h 3476740"/>
              <a:gd name="connsiteX3" fmla="*/ 0 w 1406469"/>
              <a:gd name="connsiteY3" fmla="*/ 3476740 h 3476740"/>
              <a:gd name="connsiteX0-1" fmla="*/ 0 w 1406469"/>
              <a:gd name="connsiteY0-2" fmla="*/ 3476740 h 3476740"/>
              <a:gd name="connsiteX1-3" fmla="*/ 1406469 w 1406469"/>
              <a:gd name="connsiteY1-4" fmla="*/ 0 h 3476740"/>
              <a:gd name="connsiteX2-5" fmla="*/ 1400412 w 1406469"/>
              <a:gd name="connsiteY2-6" fmla="*/ 881316 h 3476740"/>
              <a:gd name="connsiteX3-7" fmla="*/ 1406469 w 1406469"/>
              <a:gd name="connsiteY3-8" fmla="*/ 3476740 h 3476740"/>
              <a:gd name="connsiteX4" fmla="*/ 0 w 1406469"/>
              <a:gd name="connsiteY4" fmla="*/ 3476740 h 3476740"/>
              <a:gd name="connsiteX0-9" fmla="*/ 0 w 1406469"/>
              <a:gd name="connsiteY0-10" fmla="*/ 3476740 h 3476740"/>
              <a:gd name="connsiteX1-11" fmla="*/ 1058581 w 1406469"/>
              <a:gd name="connsiteY1-12" fmla="*/ 855678 h 3476740"/>
              <a:gd name="connsiteX2-13" fmla="*/ 1406469 w 1406469"/>
              <a:gd name="connsiteY2-14" fmla="*/ 0 h 3476740"/>
              <a:gd name="connsiteX3-15" fmla="*/ 1400412 w 1406469"/>
              <a:gd name="connsiteY3-16" fmla="*/ 881316 h 3476740"/>
              <a:gd name="connsiteX4-17" fmla="*/ 1406469 w 1406469"/>
              <a:gd name="connsiteY4-18" fmla="*/ 3476740 h 3476740"/>
              <a:gd name="connsiteX5" fmla="*/ 0 w 1406469"/>
              <a:gd name="connsiteY5" fmla="*/ 3476740 h 3476740"/>
              <a:gd name="connsiteX0-19" fmla="*/ 0 w 1406469"/>
              <a:gd name="connsiteY0-20" fmla="*/ 2621062 h 2621062"/>
              <a:gd name="connsiteX1-21" fmla="*/ 1058581 w 1406469"/>
              <a:gd name="connsiteY1-22" fmla="*/ 0 h 2621062"/>
              <a:gd name="connsiteX2-23" fmla="*/ 1400412 w 1406469"/>
              <a:gd name="connsiteY2-24" fmla="*/ 25638 h 2621062"/>
              <a:gd name="connsiteX3-25" fmla="*/ 1406469 w 1406469"/>
              <a:gd name="connsiteY3-26" fmla="*/ 2621062 h 2621062"/>
              <a:gd name="connsiteX4-27" fmla="*/ 0 w 1406469"/>
              <a:gd name="connsiteY4-28" fmla="*/ 2621062 h 2621062"/>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406469" h="2621062">
                <a:moveTo>
                  <a:pt x="0" y="2621062"/>
                </a:moveTo>
                <a:lnTo>
                  <a:pt x="1058581" y="0"/>
                </a:lnTo>
                <a:lnTo>
                  <a:pt x="1400412" y="25638"/>
                </a:lnTo>
                <a:lnTo>
                  <a:pt x="1406469" y="2621062"/>
                </a:lnTo>
                <a:lnTo>
                  <a:pt x="0" y="2621062"/>
                </a:lnTo>
                <a:close/>
              </a:path>
            </a:pathLst>
          </a:custGeom>
          <a:gradFill>
            <a:gsLst>
              <a:gs pos="76000">
                <a:srgbClr val="52A4AE"/>
              </a:gs>
              <a:gs pos="37000">
                <a:srgbClr val="92BFB5"/>
              </a:gs>
            </a:gsLst>
            <a:lin ang="12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等腰三角形 21"/>
          <p:cNvSpPr/>
          <p:nvPr/>
        </p:nvSpPr>
        <p:spPr>
          <a:xfrm>
            <a:off x="10048625" y="1541081"/>
            <a:ext cx="1805722" cy="114613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1729229"/>
              <a:gd name="connsiteY0-66" fmla="*/ 698988 h 698988"/>
              <a:gd name="connsiteX1-67" fmla="*/ 626743 w 1729229"/>
              <a:gd name="connsiteY1-68" fmla="*/ 0 h 698988"/>
              <a:gd name="connsiteX2-69" fmla="*/ 1729229 w 1729229"/>
              <a:gd name="connsiteY2-70" fmla="*/ 623136 h 698988"/>
              <a:gd name="connsiteX3-71" fmla="*/ 0 w 1729229"/>
              <a:gd name="connsiteY3-72" fmla="*/ 698988 h 698988"/>
              <a:gd name="connsiteX0-73" fmla="*/ 0 w 1729229"/>
              <a:gd name="connsiteY0-74" fmla="*/ 1146139 h 1146139"/>
              <a:gd name="connsiteX1-75" fmla="*/ 817662 w 1729229"/>
              <a:gd name="connsiteY1-76" fmla="*/ 0 h 1146139"/>
              <a:gd name="connsiteX2-77" fmla="*/ 1729229 w 1729229"/>
              <a:gd name="connsiteY2-78" fmla="*/ 1070287 h 1146139"/>
              <a:gd name="connsiteX3-79" fmla="*/ 0 w 1729229"/>
              <a:gd name="connsiteY3-80" fmla="*/ 1146139 h 1146139"/>
            </a:gdLst>
            <a:ahLst/>
            <a:cxnLst>
              <a:cxn ang="0">
                <a:pos x="connsiteX0-1" y="connsiteY0-2"/>
              </a:cxn>
              <a:cxn ang="0">
                <a:pos x="connsiteX1-3" y="connsiteY1-4"/>
              </a:cxn>
              <a:cxn ang="0">
                <a:pos x="connsiteX2-5" y="connsiteY2-6"/>
              </a:cxn>
              <a:cxn ang="0">
                <a:pos x="connsiteX3-7" y="connsiteY3-8"/>
              </a:cxn>
            </a:cxnLst>
            <a:rect l="l" t="t" r="r" b="b"/>
            <a:pathLst>
              <a:path w="1729229" h="1146139">
                <a:moveTo>
                  <a:pt x="0" y="1146139"/>
                </a:moveTo>
                <a:lnTo>
                  <a:pt x="817662" y="0"/>
                </a:lnTo>
                <a:lnTo>
                  <a:pt x="1729229" y="1070287"/>
                </a:lnTo>
                <a:lnTo>
                  <a:pt x="0" y="1146139"/>
                </a:lnTo>
                <a:close/>
              </a:path>
            </a:pathLst>
          </a:custGeom>
          <a:gradFill>
            <a:gsLst>
              <a:gs pos="89000">
                <a:srgbClr val="52A4AE"/>
              </a:gs>
              <a:gs pos="3000">
                <a:srgbClr val="92BFB5"/>
              </a:gs>
            </a:gsLst>
            <a:lin ang="180000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等腰三角形 21"/>
          <p:cNvSpPr/>
          <p:nvPr/>
        </p:nvSpPr>
        <p:spPr>
          <a:xfrm>
            <a:off x="7778663" y="751561"/>
            <a:ext cx="1089764" cy="78913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Lst>
            <a:ahLst/>
            <a:cxnLst>
              <a:cxn ang="0">
                <a:pos x="connsiteX0-1" y="connsiteY0-2"/>
              </a:cxn>
              <a:cxn ang="0">
                <a:pos x="connsiteX1-3" y="connsiteY1-4"/>
              </a:cxn>
              <a:cxn ang="0">
                <a:pos x="connsiteX2-5" y="connsiteY2-6"/>
              </a:cxn>
              <a:cxn ang="0">
                <a:pos x="connsiteX3-7" y="connsiteY3-8"/>
              </a:cxn>
            </a:cxnLst>
            <a:rect l="l" t="t" r="r" b="b"/>
            <a:pathLst>
              <a:path w="1089764" h="789139">
                <a:moveTo>
                  <a:pt x="75156" y="789139"/>
                </a:moveTo>
                <a:lnTo>
                  <a:pt x="0" y="0"/>
                </a:lnTo>
                <a:lnTo>
                  <a:pt x="1089764" y="425885"/>
                </a:lnTo>
                <a:lnTo>
                  <a:pt x="75156" y="789139"/>
                </a:lnTo>
                <a:close/>
              </a:path>
            </a:pathLst>
          </a:custGeom>
          <a:gradFill>
            <a:gsLst>
              <a:gs pos="92000">
                <a:srgbClr val="52A4AE"/>
              </a:gs>
              <a:gs pos="300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等腰三角形 21"/>
          <p:cNvSpPr/>
          <p:nvPr/>
        </p:nvSpPr>
        <p:spPr>
          <a:xfrm>
            <a:off x="7815181" y="1954954"/>
            <a:ext cx="839950" cy="864297"/>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Lst>
            <a:ahLst/>
            <a:cxnLst>
              <a:cxn ang="0">
                <a:pos x="connsiteX0-1" y="connsiteY0-2"/>
              </a:cxn>
              <a:cxn ang="0">
                <a:pos x="connsiteX1-3" y="connsiteY1-4"/>
              </a:cxn>
              <a:cxn ang="0">
                <a:pos x="connsiteX2-5" y="connsiteY2-6"/>
              </a:cxn>
              <a:cxn ang="0">
                <a:pos x="connsiteX3-7" y="connsiteY3-8"/>
              </a:cxn>
            </a:cxnLst>
            <a:rect l="l" t="t" r="r" b="b"/>
            <a:pathLst>
              <a:path w="839950" h="864297">
                <a:moveTo>
                  <a:pt x="0" y="698988"/>
                </a:moveTo>
                <a:lnTo>
                  <a:pt x="626743" y="0"/>
                </a:lnTo>
                <a:lnTo>
                  <a:pt x="839950" y="864297"/>
                </a:lnTo>
                <a:lnTo>
                  <a:pt x="0" y="698988"/>
                </a:lnTo>
                <a:close/>
              </a:path>
            </a:pathLst>
          </a:custGeom>
          <a:gradFill>
            <a:gsLst>
              <a:gs pos="92000">
                <a:srgbClr val="B6D3B7"/>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等腰三角形 21"/>
          <p:cNvSpPr/>
          <p:nvPr/>
        </p:nvSpPr>
        <p:spPr>
          <a:xfrm>
            <a:off x="8764510" y="1124618"/>
            <a:ext cx="1702129" cy="1186269"/>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988057"/>
              <a:gd name="connsiteY0-66" fmla="*/ 698988 h 1218466"/>
              <a:gd name="connsiteX1-67" fmla="*/ 626743 w 988057"/>
              <a:gd name="connsiteY1-68" fmla="*/ 0 h 1218466"/>
              <a:gd name="connsiteX2-69" fmla="*/ 988057 w 988057"/>
              <a:gd name="connsiteY2-70" fmla="*/ 1218466 h 1218466"/>
              <a:gd name="connsiteX3-71" fmla="*/ 0 w 988057"/>
              <a:gd name="connsiteY3-72" fmla="*/ 698988 h 1218466"/>
              <a:gd name="connsiteX0-73" fmla="*/ 0 w 1702129"/>
              <a:gd name="connsiteY0-74" fmla="*/ 666791 h 1186269"/>
              <a:gd name="connsiteX1-75" fmla="*/ 1702129 w 1702129"/>
              <a:gd name="connsiteY1-76" fmla="*/ 0 h 1186269"/>
              <a:gd name="connsiteX2-77" fmla="*/ 988057 w 1702129"/>
              <a:gd name="connsiteY2-78" fmla="*/ 1186269 h 1186269"/>
              <a:gd name="connsiteX3-79" fmla="*/ 0 w 1702129"/>
              <a:gd name="connsiteY3-80" fmla="*/ 666791 h 1186269"/>
            </a:gdLst>
            <a:ahLst/>
            <a:cxnLst>
              <a:cxn ang="0">
                <a:pos x="connsiteX0-1" y="connsiteY0-2"/>
              </a:cxn>
              <a:cxn ang="0">
                <a:pos x="connsiteX1-3" y="connsiteY1-4"/>
              </a:cxn>
              <a:cxn ang="0">
                <a:pos x="connsiteX2-5" y="connsiteY2-6"/>
              </a:cxn>
              <a:cxn ang="0">
                <a:pos x="connsiteX3-7" y="connsiteY3-8"/>
              </a:cxn>
            </a:cxnLst>
            <a:rect l="l" t="t" r="r" b="b"/>
            <a:pathLst>
              <a:path w="1702129" h="1186269">
                <a:moveTo>
                  <a:pt x="0" y="666791"/>
                </a:moveTo>
                <a:lnTo>
                  <a:pt x="1702129" y="0"/>
                </a:lnTo>
                <a:lnTo>
                  <a:pt x="988057" y="1186269"/>
                </a:lnTo>
                <a:lnTo>
                  <a:pt x="0" y="666791"/>
                </a:lnTo>
                <a:close/>
              </a:path>
            </a:pathLst>
          </a:custGeom>
          <a:gradFill>
            <a:gsLst>
              <a:gs pos="92000">
                <a:srgbClr val="B6D3B7"/>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bwMode="auto">
          <a:xfrm>
            <a:off x="1556371" y="2136584"/>
            <a:ext cx="8914479" cy="923330"/>
          </a:xfrm>
          <a:prstGeom prst="rect">
            <a:avLst/>
          </a:prstGeom>
          <a:noFill/>
        </p:spPr>
        <p:txBody>
          <a:bodyPr wrap="square">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charset="-122"/>
                <a:ea typeface="微软雅黑" panose="020B0503020204020204" charset="-122"/>
                <a:cs typeface="Segoe UI Light" panose="020B0502040204020203" pitchFamily="34" charset="0"/>
              </a:defRPr>
            </a:lvl1pPr>
          </a:lstStyle>
          <a:p>
            <a:pPr algn="ctr" eaLnBrk="1" fontAlgn="auto" hangingPunct="1">
              <a:spcBef>
                <a:spcPts val="0"/>
              </a:spcBef>
              <a:spcAft>
                <a:spcPts val="0"/>
              </a:spcAft>
              <a:defRPr/>
            </a:pPr>
            <a:r>
              <a:rPr lang="zh-CN" altLang="en-US" sz="5400" spc="0" dirty="0">
                <a:solidFill>
                  <a:schemeClr val="accent6"/>
                </a:solidFill>
                <a:effectLst>
                  <a:outerShdw blurRad="25400" dist="25400" dir="2700000" algn="tl">
                    <a:srgbClr val="000000">
                      <a:alpha val="25000"/>
                    </a:srgbClr>
                  </a:outerShdw>
                </a:effectLst>
                <a:latin typeface="+mn-lt"/>
                <a:ea typeface="+mn-ea"/>
                <a:cs typeface="+mn-ea"/>
                <a:sym typeface="+mn-lt"/>
              </a:rPr>
              <a:t>请各位老师批评指正</a:t>
            </a:r>
          </a:p>
        </p:txBody>
      </p:sp>
      <p:sp>
        <p:nvSpPr>
          <p:cNvPr id="9" name="矩形: 圆角 38"/>
          <p:cNvSpPr/>
          <p:nvPr/>
        </p:nvSpPr>
        <p:spPr>
          <a:xfrm>
            <a:off x="2944541" y="4620952"/>
            <a:ext cx="1701997" cy="523220"/>
          </a:xfrm>
          <a:prstGeom prst="roundRect">
            <a:avLst>
              <a:gd name="adj" fmla="val 50000"/>
            </a:avLst>
          </a:prstGeom>
          <a:gradFill flip="none" rotWithShape="1">
            <a:gsLst>
              <a:gs pos="0">
                <a:srgbClr val="B6D3B7"/>
              </a:gs>
              <a:gs pos="100000">
                <a:srgbClr val="52A4AE"/>
              </a:gs>
            </a:gsLst>
            <a:lin ang="5400000" scaled="0"/>
            <a:tileRect/>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cs typeface="+mn-ea"/>
                <a:sym typeface="+mn-lt"/>
              </a:rPr>
              <a:t>汇报人：王佳伟</a:t>
            </a:r>
          </a:p>
        </p:txBody>
      </p:sp>
      <p:sp>
        <p:nvSpPr>
          <p:cNvPr id="26" name="等腰三角形 25"/>
          <p:cNvSpPr/>
          <p:nvPr/>
        </p:nvSpPr>
        <p:spPr>
          <a:xfrm flipV="1">
            <a:off x="11016343" y="-1"/>
            <a:ext cx="1175657" cy="1389601"/>
          </a:xfrm>
          <a:prstGeom prst="triangle">
            <a:avLst>
              <a:gd name="adj" fmla="val 100000"/>
            </a:avLst>
          </a:prstGeom>
          <a:gradFill>
            <a:gsLst>
              <a:gs pos="100000">
                <a:srgbClr val="77B6BF"/>
              </a:gs>
              <a:gs pos="4500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等腰三角形 21"/>
          <p:cNvSpPr/>
          <p:nvPr/>
        </p:nvSpPr>
        <p:spPr>
          <a:xfrm>
            <a:off x="9269857" y="4320327"/>
            <a:ext cx="464169" cy="601250"/>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839950"/>
              <a:gd name="connsiteY0-66" fmla="*/ 536149 h 701458"/>
              <a:gd name="connsiteX1-67" fmla="*/ 326118 w 839950"/>
              <a:gd name="connsiteY1-68" fmla="*/ 0 h 701458"/>
              <a:gd name="connsiteX2-69" fmla="*/ 839950 w 839950"/>
              <a:gd name="connsiteY2-70" fmla="*/ 701458 h 701458"/>
              <a:gd name="connsiteX3-71" fmla="*/ 0 w 839950"/>
              <a:gd name="connsiteY3-72" fmla="*/ 536149 h 701458"/>
              <a:gd name="connsiteX0-73" fmla="*/ 0 w 464169"/>
              <a:gd name="connsiteY0-74" fmla="*/ 536149 h 601250"/>
              <a:gd name="connsiteX1-75" fmla="*/ 326118 w 464169"/>
              <a:gd name="connsiteY1-76" fmla="*/ 0 h 601250"/>
              <a:gd name="connsiteX2-77" fmla="*/ 464169 w 464169"/>
              <a:gd name="connsiteY2-78" fmla="*/ 601250 h 601250"/>
              <a:gd name="connsiteX3-79" fmla="*/ 0 w 464169"/>
              <a:gd name="connsiteY3-80" fmla="*/ 536149 h 601250"/>
            </a:gdLst>
            <a:ahLst/>
            <a:cxnLst>
              <a:cxn ang="0">
                <a:pos x="connsiteX0-1" y="connsiteY0-2"/>
              </a:cxn>
              <a:cxn ang="0">
                <a:pos x="connsiteX1-3" y="connsiteY1-4"/>
              </a:cxn>
              <a:cxn ang="0">
                <a:pos x="connsiteX2-5" y="connsiteY2-6"/>
              </a:cxn>
              <a:cxn ang="0">
                <a:pos x="connsiteX3-7" y="connsiteY3-8"/>
              </a:cxn>
            </a:cxnLst>
            <a:rect l="l" t="t" r="r" b="b"/>
            <a:pathLst>
              <a:path w="464169" h="601250">
                <a:moveTo>
                  <a:pt x="0" y="536149"/>
                </a:moveTo>
                <a:lnTo>
                  <a:pt x="326118" y="0"/>
                </a:lnTo>
                <a:lnTo>
                  <a:pt x="464169" y="601250"/>
                </a:lnTo>
                <a:lnTo>
                  <a:pt x="0" y="536149"/>
                </a:lnTo>
                <a:close/>
              </a:path>
            </a:pathLst>
          </a:custGeom>
          <a:gradFill>
            <a:gsLst>
              <a:gs pos="92000">
                <a:srgbClr val="52A4AE"/>
              </a:gs>
              <a:gs pos="0">
                <a:srgbClr val="92BFB5"/>
              </a:gs>
            </a:gsLst>
            <a:lin ang="0" scaled="0"/>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等腰三角形 21"/>
          <p:cNvSpPr/>
          <p:nvPr/>
        </p:nvSpPr>
        <p:spPr>
          <a:xfrm>
            <a:off x="757402" y="6106635"/>
            <a:ext cx="478741" cy="441356"/>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839950"/>
              <a:gd name="connsiteY0-66" fmla="*/ 536149 h 701458"/>
              <a:gd name="connsiteX1-67" fmla="*/ 326118 w 839950"/>
              <a:gd name="connsiteY1-68" fmla="*/ 0 h 701458"/>
              <a:gd name="connsiteX2-69" fmla="*/ 839950 w 839950"/>
              <a:gd name="connsiteY2-70" fmla="*/ 701458 h 701458"/>
              <a:gd name="connsiteX3-71" fmla="*/ 0 w 839950"/>
              <a:gd name="connsiteY3-72" fmla="*/ 536149 h 701458"/>
              <a:gd name="connsiteX0-73" fmla="*/ 0 w 464169"/>
              <a:gd name="connsiteY0-74" fmla="*/ 536149 h 601250"/>
              <a:gd name="connsiteX1-75" fmla="*/ 326118 w 464169"/>
              <a:gd name="connsiteY1-76" fmla="*/ 0 h 601250"/>
              <a:gd name="connsiteX2-77" fmla="*/ 464169 w 464169"/>
              <a:gd name="connsiteY2-78" fmla="*/ 601250 h 601250"/>
              <a:gd name="connsiteX3-79" fmla="*/ 0 w 464169"/>
              <a:gd name="connsiteY3-80" fmla="*/ 536149 h 601250"/>
              <a:gd name="connsiteX0-81" fmla="*/ 0 w 464169"/>
              <a:gd name="connsiteY0-82" fmla="*/ 310681 h 375782"/>
              <a:gd name="connsiteX1-83" fmla="*/ 213384 w 464169"/>
              <a:gd name="connsiteY1-84" fmla="*/ 0 h 375782"/>
              <a:gd name="connsiteX2-85" fmla="*/ 464169 w 464169"/>
              <a:gd name="connsiteY2-86" fmla="*/ 375782 h 375782"/>
              <a:gd name="connsiteX3-87" fmla="*/ 0 w 464169"/>
              <a:gd name="connsiteY3-88" fmla="*/ 310681 h 375782"/>
              <a:gd name="connsiteX0-89" fmla="*/ 0 w 464169"/>
              <a:gd name="connsiteY0-90" fmla="*/ 307038 h 372139"/>
              <a:gd name="connsiteX1-91" fmla="*/ 184240 w 464169"/>
              <a:gd name="connsiteY1-92" fmla="*/ 0 h 372139"/>
              <a:gd name="connsiteX2-93" fmla="*/ 464169 w 464169"/>
              <a:gd name="connsiteY2-94" fmla="*/ 372139 h 372139"/>
              <a:gd name="connsiteX3-95" fmla="*/ 0 w 464169"/>
              <a:gd name="connsiteY3-96" fmla="*/ 307038 h 372139"/>
              <a:gd name="connsiteX0-97" fmla="*/ 0 w 478741"/>
              <a:gd name="connsiteY0-98" fmla="*/ 307038 h 441356"/>
              <a:gd name="connsiteX1-99" fmla="*/ 184240 w 478741"/>
              <a:gd name="connsiteY1-100" fmla="*/ 0 h 441356"/>
              <a:gd name="connsiteX2-101" fmla="*/ 478741 w 478741"/>
              <a:gd name="connsiteY2-102" fmla="*/ 441356 h 441356"/>
              <a:gd name="connsiteX3-103" fmla="*/ 0 w 478741"/>
              <a:gd name="connsiteY3-104" fmla="*/ 307038 h 441356"/>
            </a:gdLst>
            <a:ahLst/>
            <a:cxnLst>
              <a:cxn ang="0">
                <a:pos x="connsiteX0-1" y="connsiteY0-2"/>
              </a:cxn>
              <a:cxn ang="0">
                <a:pos x="connsiteX1-3" y="connsiteY1-4"/>
              </a:cxn>
              <a:cxn ang="0">
                <a:pos x="connsiteX2-5" y="connsiteY2-6"/>
              </a:cxn>
              <a:cxn ang="0">
                <a:pos x="connsiteX3-7" y="connsiteY3-8"/>
              </a:cxn>
            </a:cxnLst>
            <a:rect l="l" t="t" r="r" b="b"/>
            <a:pathLst>
              <a:path w="478741" h="441356">
                <a:moveTo>
                  <a:pt x="0" y="307038"/>
                </a:moveTo>
                <a:lnTo>
                  <a:pt x="184240" y="0"/>
                </a:lnTo>
                <a:lnTo>
                  <a:pt x="478741" y="441356"/>
                </a:lnTo>
                <a:lnTo>
                  <a:pt x="0" y="307038"/>
                </a:lnTo>
                <a:close/>
              </a:path>
            </a:pathLst>
          </a:custGeom>
          <a:gradFill>
            <a:gsLst>
              <a:gs pos="92000">
                <a:srgbClr val="B6D3B7"/>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等腰三角形 21"/>
          <p:cNvSpPr/>
          <p:nvPr/>
        </p:nvSpPr>
        <p:spPr>
          <a:xfrm>
            <a:off x="1341873" y="5422432"/>
            <a:ext cx="191526" cy="160844"/>
          </a:xfrm>
          <a:custGeom>
            <a:avLst/>
            <a:gdLst>
              <a:gd name="connsiteX0" fmla="*/ 0 w 826718"/>
              <a:gd name="connsiteY0" fmla="*/ 851770 h 851770"/>
              <a:gd name="connsiteX1" fmla="*/ 413359 w 826718"/>
              <a:gd name="connsiteY1" fmla="*/ 0 h 851770"/>
              <a:gd name="connsiteX2" fmla="*/ 826718 w 826718"/>
              <a:gd name="connsiteY2" fmla="*/ 851770 h 851770"/>
              <a:gd name="connsiteX3" fmla="*/ 0 w 826718"/>
              <a:gd name="connsiteY3" fmla="*/ 851770 h 851770"/>
              <a:gd name="connsiteX0-1" fmla="*/ 0 w 826718"/>
              <a:gd name="connsiteY0-2" fmla="*/ 851770 h 851770"/>
              <a:gd name="connsiteX1-3" fmla="*/ 37578 w 826718"/>
              <a:gd name="connsiteY1-4" fmla="*/ 0 h 851770"/>
              <a:gd name="connsiteX2-5" fmla="*/ 826718 w 826718"/>
              <a:gd name="connsiteY2-6" fmla="*/ 851770 h 851770"/>
              <a:gd name="connsiteX3-7" fmla="*/ 0 w 826718"/>
              <a:gd name="connsiteY3-8" fmla="*/ 851770 h 851770"/>
              <a:gd name="connsiteX0-9" fmla="*/ 0 w 1127342"/>
              <a:gd name="connsiteY0-10" fmla="*/ 851770 h 851770"/>
              <a:gd name="connsiteX1-11" fmla="*/ 37578 w 1127342"/>
              <a:gd name="connsiteY1-12" fmla="*/ 0 h 851770"/>
              <a:gd name="connsiteX2-13" fmla="*/ 1127342 w 1127342"/>
              <a:gd name="connsiteY2-14" fmla="*/ 425885 h 851770"/>
              <a:gd name="connsiteX3-15" fmla="*/ 0 w 1127342"/>
              <a:gd name="connsiteY3-16" fmla="*/ 851770 h 851770"/>
              <a:gd name="connsiteX0-17" fmla="*/ 288099 w 1089764"/>
              <a:gd name="connsiteY0-18" fmla="*/ 801665 h 801665"/>
              <a:gd name="connsiteX1-19" fmla="*/ 0 w 1089764"/>
              <a:gd name="connsiteY1-20" fmla="*/ 0 h 801665"/>
              <a:gd name="connsiteX2-21" fmla="*/ 1089764 w 1089764"/>
              <a:gd name="connsiteY2-22" fmla="*/ 425885 h 801665"/>
              <a:gd name="connsiteX3-23" fmla="*/ 288099 w 1089764"/>
              <a:gd name="connsiteY3-24" fmla="*/ 801665 h 801665"/>
              <a:gd name="connsiteX0-25" fmla="*/ 75156 w 1089764"/>
              <a:gd name="connsiteY0-26" fmla="*/ 789139 h 789139"/>
              <a:gd name="connsiteX1-27" fmla="*/ 0 w 1089764"/>
              <a:gd name="connsiteY1-28" fmla="*/ 0 h 789139"/>
              <a:gd name="connsiteX2-29" fmla="*/ 1089764 w 1089764"/>
              <a:gd name="connsiteY2-30" fmla="*/ 425885 h 789139"/>
              <a:gd name="connsiteX3-31" fmla="*/ 75156 w 1089764"/>
              <a:gd name="connsiteY3-32" fmla="*/ 789139 h 789139"/>
              <a:gd name="connsiteX0-33" fmla="*/ 75156 w 889348"/>
              <a:gd name="connsiteY0-34" fmla="*/ 789139 h 864296"/>
              <a:gd name="connsiteX1-35" fmla="*/ 0 w 889348"/>
              <a:gd name="connsiteY1-36" fmla="*/ 0 h 864296"/>
              <a:gd name="connsiteX2-37" fmla="*/ 889348 w 889348"/>
              <a:gd name="connsiteY2-38" fmla="*/ 864296 h 864296"/>
              <a:gd name="connsiteX3-39" fmla="*/ 75156 w 889348"/>
              <a:gd name="connsiteY3-40" fmla="*/ 789139 h 864296"/>
              <a:gd name="connsiteX0-41" fmla="*/ 0 w 814192"/>
              <a:gd name="connsiteY0-42" fmla="*/ 750503 h 825660"/>
              <a:gd name="connsiteX1-43" fmla="*/ 588106 w 814192"/>
              <a:gd name="connsiteY1-44" fmla="*/ 0 h 825660"/>
              <a:gd name="connsiteX2-45" fmla="*/ 814192 w 814192"/>
              <a:gd name="connsiteY2-46" fmla="*/ 825660 h 825660"/>
              <a:gd name="connsiteX3-47" fmla="*/ 0 w 814192"/>
              <a:gd name="connsiteY3-48" fmla="*/ 750503 h 825660"/>
              <a:gd name="connsiteX0-49" fmla="*/ 0 w 852829"/>
              <a:gd name="connsiteY0-50" fmla="*/ 698988 h 825660"/>
              <a:gd name="connsiteX1-51" fmla="*/ 626743 w 852829"/>
              <a:gd name="connsiteY1-52" fmla="*/ 0 h 825660"/>
              <a:gd name="connsiteX2-53" fmla="*/ 852829 w 852829"/>
              <a:gd name="connsiteY2-54" fmla="*/ 825660 h 825660"/>
              <a:gd name="connsiteX3-55" fmla="*/ 0 w 852829"/>
              <a:gd name="connsiteY3-56" fmla="*/ 698988 h 825660"/>
              <a:gd name="connsiteX0-57" fmla="*/ 0 w 839950"/>
              <a:gd name="connsiteY0-58" fmla="*/ 698988 h 864297"/>
              <a:gd name="connsiteX1-59" fmla="*/ 626743 w 839950"/>
              <a:gd name="connsiteY1-60" fmla="*/ 0 h 864297"/>
              <a:gd name="connsiteX2-61" fmla="*/ 839950 w 839950"/>
              <a:gd name="connsiteY2-62" fmla="*/ 864297 h 864297"/>
              <a:gd name="connsiteX3-63" fmla="*/ 0 w 839950"/>
              <a:gd name="connsiteY3-64" fmla="*/ 698988 h 864297"/>
              <a:gd name="connsiteX0-65" fmla="*/ 0 w 839950"/>
              <a:gd name="connsiteY0-66" fmla="*/ 536149 h 701458"/>
              <a:gd name="connsiteX1-67" fmla="*/ 326118 w 839950"/>
              <a:gd name="connsiteY1-68" fmla="*/ 0 h 701458"/>
              <a:gd name="connsiteX2-69" fmla="*/ 839950 w 839950"/>
              <a:gd name="connsiteY2-70" fmla="*/ 701458 h 701458"/>
              <a:gd name="connsiteX3-71" fmla="*/ 0 w 839950"/>
              <a:gd name="connsiteY3-72" fmla="*/ 536149 h 701458"/>
              <a:gd name="connsiteX0-73" fmla="*/ 0 w 464169"/>
              <a:gd name="connsiteY0-74" fmla="*/ 536149 h 601250"/>
              <a:gd name="connsiteX1-75" fmla="*/ 326118 w 464169"/>
              <a:gd name="connsiteY1-76" fmla="*/ 0 h 601250"/>
              <a:gd name="connsiteX2-77" fmla="*/ 464169 w 464169"/>
              <a:gd name="connsiteY2-78" fmla="*/ 601250 h 601250"/>
              <a:gd name="connsiteX3-79" fmla="*/ 0 w 464169"/>
              <a:gd name="connsiteY3-80" fmla="*/ 536149 h 601250"/>
              <a:gd name="connsiteX0-81" fmla="*/ 0 w 464169"/>
              <a:gd name="connsiteY0-82" fmla="*/ 310681 h 375782"/>
              <a:gd name="connsiteX1-83" fmla="*/ 213384 w 464169"/>
              <a:gd name="connsiteY1-84" fmla="*/ 0 h 375782"/>
              <a:gd name="connsiteX2-85" fmla="*/ 464169 w 464169"/>
              <a:gd name="connsiteY2-86" fmla="*/ 375782 h 375782"/>
              <a:gd name="connsiteX3-87" fmla="*/ 0 w 464169"/>
              <a:gd name="connsiteY3-88" fmla="*/ 310681 h 375782"/>
              <a:gd name="connsiteX0-89" fmla="*/ 0 w 464169"/>
              <a:gd name="connsiteY0-90" fmla="*/ 307038 h 372139"/>
              <a:gd name="connsiteX1-91" fmla="*/ 184240 w 464169"/>
              <a:gd name="connsiteY1-92" fmla="*/ 0 h 372139"/>
              <a:gd name="connsiteX2-93" fmla="*/ 464169 w 464169"/>
              <a:gd name="connsiteY2-94" fmla="*/ 372139 h 372139"/>
              <a:gd name="connsiteX3-95" fmla="*/ 0 w 464169"/>
              <a:gd name="connsiteY3-96" fmla="*/ 307038 h 372139"/>
              <a:gd name="connsiteX0-97" fmla="*/ 0 w 478741"/>
              <a:gd name="connsiteY0-98" fmla="*/ 307038 h 441356"/>
              <a:gd name="connsiteX1-99" fmla="*/ 184240 w 478741"/>
              <a:gd name="connsiteY1-100" fmla="*/ 0 h 441356"/>
              <a:gd name="connsiteX2-101" fmla="*/ 478741 w 478741"/>
              <a:gd name="connsiteY2-102" fmla="*/ 441356 h 441356"/>
              <a:gd name="connsiteX3-103" fmla="*/ 0 w 478741"/>
              <a:gd name="connsiteY3-104" fmla="*/ 307038 h 441356"/>
              <a:gd name="connsiteX0-105" fmla="*/ 0 w 507885"/>
              <a:gd name="connsiteY0-106" fmla="*/ 143102 h 441356"/>
              <a:gd name="connsiteX1-107" fmla="*/ 213384 w 507885"/>
              <a:gd name="connsiteY1-108" fmla="*/ 0 h 441356"/>
              <a:gd name="connsiteX2-109" fmla="*/ 507885 w 507885"/>
              <a:gd name="connsiteY2-110" fmla="*/ 441356 h 441356"/>
              <a:gd name="connsiteX3-111" fmla="*/ 0 w 507885"/>
              <a:gd name="connsiteY3-112" fmla="*/ 143102 h 441356"/>
              <a:gd name="connsiteX0-113" fmla="*/ 0 w 507885"/>
              <a:gd name="connsiteY0-114" fmla="*/ 33812 h 332066"/>
              <a:gd name="connsiteX1-115" fmla="*/ 191526 w 507885"/>
              <a:gd name="connsiteY1-116" fmla="*/ 0 h 332066"/>
              <a:gd name="connsiteX2-117" fmla="*/ 507885 w 507885"/>
              <a:gd name="connsiteY2-118" fmla="*/ 332066 h 332066"/>
              <a:gd name="connsiteX3-119" fmla="*/ 0 w 507885"/>
              <a:gd name="connsiteY3-120" fmla="*/ 33812 h 332066"/>
              <a:gd name="connsiteX0-121" fmla="*/ 0 w 191526"/>
              <a:gd name="connsiteY0-122" fmla="*/ 33812 h 160844"/>
              <a:gd name="connsiteX1-123" fmla="*/ 191526 w 191526"/>
              <a:gd name="connsiteY1-124" fmla="*/ 0 h 160844"/>
              <a:gd name="connsiteX2-125" fmla="*/ 139939 w 191526"/>
              <a:gd name="connsiteY2-126" fmla="*/ 160844 h 160844"/>
              <a:gd name="connsiteX3-127" fmla="*/ 0 w 191526"/>
              <a:gd name="connsiteY3-128" fmla="*/ 33812 h 160844"/>
            </a:gdLst>
            <a:ahLst/>
            <a:cxnLst>
              <a:cxn ang="0">
                <a:pos x="connsiteX0-1" y="connsiteY0-2"/>
              </a:cxn>
              <a:cxn ang="0">
                <a:pos x="connsiteX1-3" y="connsiteY1-4"/>
              </a:cxn>
              <a:cxn ang="0">
                <a:pos x="connsiteX2-5" y="connsiteY2-6"/>
              </a:cxn>
              <a:cxn ang="0">
                <a:pos x="connsiteX3-7" y="connsiteY3-8"/>
              </a:cxn>
            </a:cxnLst>
            <a:rect l="l" t="t" r="r" b="b"/>
            <a:pathLst>
              <a:path w="191526" h="160844">
                <a:moveTo>
                  <a:pt x="0" y="33812"/>
                </a:moveTo>
                <a:lnTo>
                  <a:pt x="191526" y="0"/>
                </a:lnTo>
                <a:lnTo>
                  <a:pt x="139939" y="160844"/>
                </a:lnTo>
                <a:lnTo>
                  <a:pt x="0" y="33812"/>
                </a:lnTo>
                <a:close/>
              </a:path>
            </a:pathLst>
          </a:custGeom>
          <a:gradFill>
            <a:gsLst>
              <a:gs pos="92000">
                <a:srgbClr val="52A4AE"/>
              </a:gs>
              <a:gs pos="0">
                <a:srgbClr val="92BFB5"/>
              </a:gs>
            </a:gsLst>
          </a:gradFill>
          <a:ln>
            <a:noFill/>
          </a:ln>
          <a:effectLst>
            <a:outerShdw blurRad="190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6" name="直接连接符 35"/>
          <p:cNvCxnSpPr/>
          <p:nvPr/>
        </p:nvCxnSpPr>
        <p:spPr>
          <a:xfrm>
            <a:off x="526472" y="1535596"/>
            <a:ext cx="0" cy="3064107"/>
          </a:xfrm>
          <a:prstGeom prst="line">
            <a:avLst/>
          </a:prstGeom>
          <a:ln w="47625">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 name="矩形: 圆角 38">
            <a:extLst>
              <a:ext uri="{FF2B5EF4-FFF2-40B4-BE49-F238E27FC236}">
                <a16:creationId xmlns:a16="http://schemas.microsoft.com/office/drawing/2014/main" id="{F28D20ED-CDF9-546C-1FAD-AD4E1A74E997}"/>
              </a:ext>
            </a:extLst>
          </p:cNvPr>
          <p:cNvSpPr/>
          <p:nvPr/>
        </p:nvSpPr>
        <p:spPr>
          <a:xfrm>
            <a:off x="7567860" y="4599703"/>
            <a:ext cx="1701997" cy="523220"/>
          </a:xfrm>
          <a:prstGeom prst="roundRect">
            <a:avLst>
              <a:gd name="adj" fmla="val 50000"/>
            </a:avLst>
          </a:prstGeom>
          <a:gradFill flip="none" rotWithShape="1">
            <a:gsLst>
              <a:gs pos="0">
                <a:srgbClr val="B6D3B7"/>
              </a:gs>
              <a:gs pos="100000">
                <a:srgbClr val="52A4AE"/>
              </a:gs>
            </a:gsLst>
            <a:lin ang="5400000" scaled="0"/>
            <a:tileRect/>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cs typeface="+mn-ea"/>
                <a:sym typeface="+mn-lt"/>
              </a:rPr>
              <a:t>指导教师：袁帅</a:t>
            </a:r>
          </a:p>
        </p:txBody>
      </p:sp>
      <p:sp>
        <p:nvSpPr>
          <p:cNvPr id="3" name="矩形: 圆角 38">
            <a:extLst>
              <a:ext uri="{FF2B5EF4-FFF2-40B4-BE49-F238E27FC236}">
                <a16:creationId xmlns:a16="http://schemas.microsoft.com/office/drawing/2014/main" id="{0C3C8D5B-D9F1-541E-7FBB-935AD95B8212}"/>
              </a:ext>
            </a:extLst>
          </p:cNvPr>
          <p:cNvSpPr/>
          <p:nvPr/>
        </p:nvSpPr>
        <p:spPr>
          <a:xfrm>
            <a:off x="5183049" y="4620952"/>
            <a:ext cx="1775148" cy="523220"/>
          </a:xfrm>
          <a:prstGeom prst="roundRect">
            <a:avLst>
              <a:gd name="adj" fmla="val 50000"/>
            </a:avLst>
          </a:prstGeom>
          <a:gradFill flip="none" rotWithShape="1">
            <a:gsLst>
              <a:gs pos="0">
                <a:srgbClr val="B6D3B7"/>
              </a:gs>
              <a:gs pos="100000">
                <a:srgbClr val="52A4AE"/>
              </a:gs>
            </a:gsLst>
            <a:lin ang="5400000" scaled="0"/>
            <a:tileRect/>
          </a:gra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cs typeface="+mn-ea"/>
                <a:sym typeface="+mn-lt"/>
              </a:rPr>
              <a:t>计算机科学与技术</a:t>
            </a:r>
          </a:p>
        </p:txBody>
      </p:sp>
      <p:cxnSp>
        <p:nvCxnSpPr>
          <p:cNvPr id="11" name="直接连接符 10">
            <a:extLst>
              <a:ext uri="{FF2B5EF4-FFF2-40B4-BE49-F238E27FC236}">
                <a16:creationId xmlns:a16="http://schemas.microsoft.com/office/drawing/2014/main" id="{C859CC1B-F186-371B-C394-9E608C29BEBE}"/>
              </a:ext>
            </a:extLst>
          </p:cNvPr>
          <p:cNvCxnSpPr/>
          <p:nvPr/>
        </p:nvCxnSpPr>
        <p:spPr>
          <a:xfrm>
            <a:off x="1533399" y="3079235"/>
            <a:ext cx="9141018" cy="0"/>
          </a:xfrm>
          <a:prstGeom prst="line">
            <a:avLst/>
          </a:prstGeom>
          <a:ln w="19050"/>
        </p:spPr>
        <p:style>
          <a:lnRef idx="1">
            <a:schemeClr val="accent4"/>
          </a:lnRef>
          <a:fillRef idx="0">
            <a:schemeClr val="accent4"/>
          </a:fillRef>
          <a:effectRef idx="0">
            <a:schemeClr val="accent4"/>
          </a:effectRef>
          <a:fontRef idx="minor">
            <a:schemeClr val="tx1"/>
          </a:fontRef>
        </p:style>
      </p:cxnSp>
      <p:sp>
        <p:nvSpPr>
          <p:cNvPr id="12" name="文本框 11">
            <a:extLst>
              <a:ext uri="{FF2B5EF4-FFF2-40B4-BE49-F238E27FC236}">
                <a16:creationId xmlns:a16="http://schemas.microsoft.com/office/drawing/2014/main" id="{CE1FA61B-55BA-A8B5-B83A-058D2C3913E3}"/>
              </a:ext>
            </a:extLst>
          </p:cNvPr>
          <p:cNvSpPr txBox="1"/>
          <p:nvPr/>
        </p:nvSpPr>
        <p:spPr>
          <a:xfrm>
            <a:off x="3110980" y="3195102"/>
            <a:ext cx="5544151" cy="369332"/>
          </a:xfrm>
          <a:prstGeom prst="rect">
            <a:avLst/>
          </a:prstGeom>
          <a:noFill/>
        </p:spPr>
        <p:txBody>
          <a:bodyPr wrap="square" rtlCol="0">
            <a:spAutoFit/>
          </a:bodyPr>
          <a:lstStyle/>
          <a:p>
            <a:pPr algn="ctr"/>
            <a:r>
              <a:rPr lang="zh-CN" altLang="en-US" sz="1800" b="1" dirty="0">
                <a:latin typeface="幼圆" panose="02010509060101010101" pitchFamily="49" charset="-122"/>
                <a:ea typeface="幼圆" panose="02010509060101010101" pitchFamily="49" charset="-122"/>
                <a:cs typeface="Times New Roman" panose="02020603050405020304" pitchFamily="18" charset="0"/>
              </a:rPr>
              <a:t>基于扩散模型的深度估计方法</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52088674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199692" y="4979672"/>
            <a:ext cx="11792439" cy="87289"/>
            <a:chOff x="-1" y="4561840"/>
            <a:chExt cx="10485124" cy="101600"/>
          </a:xfrm>
          <a:gradFill>
            <a:gsLst>
              <a:gs pos="0">
                <a:srgbClr val="92BFB5"/>
              </a:gs>
              <a:gs pos="100000">
                <a:srgbClr val="52A4AE"/>
              </a:gs>
            </a:gsLst>
          </a:gradFill>
        </p:grpSpPr>
        <p:sp>
          <p:nvSpPr>
            <p:cNvPr id="54" name="矩形 53"/>
            <p:cNvSpPr/>
            <p:nvPr/>
          </p:nvSpPr>
          <p:spPr>
            <a:xfrm>
              <a:off x="-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sp>
          <p:nvSpPr>
            <p:cNvPr id="55" name="矩形 54"/>
            <p:cNvSpPr/>
            <p:nvPr/>
          </p:nvSpPr>
          <p:spPr>
            <a:xfrm>
              <a:off x="2621280"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sp>
          <p:nvSpPr>
            <p:cNvPr id="56" name="矩形 55"/>
            <p:cNvSpPr/>
            <p:nvPr/>
          </p:nvSpPr>
          <p:spPr>
            <a:xfrm>
              <a:off x="524256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sp>
          <p:nvSpPr>
            <p:cNvPr id="57" name="矩形 56"/>
            <p:cNvSpPr/>
            <p:nvPr/>
          </p:nvSpPr>
          <p:spPr>
            <a:xfrm>
              <a:off x="7863842"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grpSp>
      <p:grpSp>
        <p:nvGrpSpPr>
          <p:cNvPr id="64" name="组合 63"/>
          <p:cNvGrpSpPr/>
          <p:nvPr/>
        </p:nvGrpSpPr>
        <p:grpSpPr>
          <a:xfrm>
            <a:off x="199694" y="1769831"/>
            <a:ext cx="11792437" cy="116997"/>
            <a:chOff x="-1" y="4561840"/>
            <a:chExt cx="10485124" cy="101600"/>
          </a:xfrm>
          <a:gradFill>
            <a:gsLst>
              <a:gs pos="0">
                <a:srgbClr val="92BFB5"/>
              </a:gs>
              <a:gs pos="100000">
                <a:srgbClr val="52A4AE"/>
              </a:gs>
            </a:gsLst>
          </a:gradFill>
        </p:grpSpPr>
        <p:sp>
          <p:nvSpPr>
            <p:cNvPr id="65" name="矩形 64"/>
            <p:cNvSpPr/>
            <p:nvPr/>
          </p:nvSpPr>
          <p:spPr>
            <a:xfrm>
              <a:off x="-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6" name="矩形 65"/>
            <p:cNvSpPr/>
            <p:nvPr/>
          </p:nvSpPr>
          <p:spPr>
            <a:xfrm>
              <a:off x="2621280"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7" name="矩形 66"/>
            <p:cNvSpPr/>
            <p:nvPr/>
          </p:nvSpPr>
          <p:spPr>
            <a:xfrm>
              <a:off x="524256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8" name="矩形 67"/>
            <p:cNvSpPr/>
            <p:nvPr/>
          </p:nvSpPr>
          <p:spPr>
            <a:xfrm>
              <a:off x="7863842"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50" name="矩形 49"/>
          <p:cNvSpPr/>
          <p:nvPr/>
        </p:nvSpPr>
        <p:spPr>
          <a:xfrm>
            <a:off x="199691" y="1242773"/>
            <a:ext cx="11792439" cy="5368871"/>
          </a:xfrm>
          <a:prstGeom prst="rect">
            <a:avLst/>
          </a:prstGeom>
          <a:gradFill>
            <a:gsLst>
              <a:gs pos="0">
                <a:srgbClr val="92BFB5"/>
              </a:gs>
              <a:gs pos="100000">
                <a:srgbClr val="52A4AE"/>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nvGrpSpPr>
          <p:cNvPr id="26" name="组合 25"/>
          <p:cNvGrpSpPr/>
          <p:nvPr/>
        </p:nvGrpSpPr>
        <p:grpSpPr>
          <a:xfrm>
            <a:off x="3320458" y="458741"/>
            <a:ext cx="5572519" cy="784032"/>
            <a:chOff x="1679798" y="438128"/>
            <a:chExt cx="5572519" cy="784032"/>
          </a:xfrm>
        </p:grpSpPr>
        <p:sp>
          <p:nvSpPr>
            <p:cNvPr id="27" name="文本框 26"/>
            <p:cNvSpPr txBox="1"/>
            <p:nvPr/>
          </p:nvSpPr>
          <p:spPr>
            <a:xfrm>
              <a:off x="2927022" y="438128"/>
              <a:ext cx="3078087"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选题背景与意义</a:t>
              </a:r>
            </a:p>
          </p:txBody>
        </p:sp>
        <p:sp>
          <p:nvSpPr>
            <p:cNvPr id="28" name="文本框 27"/>
            <p:cNvSpPr txBox="1"/>
            <p:nvPr/>
          </p:nvSpPr>
          <p:spPr>
            <a:xfrm>
              <a:off x="1679798" y="977050"/>
              <a:ext cx="5572519" cy="245110"/>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cs typeface="+mn-ea"/>
                  <a:sym typeface="+mn-lt"/>
                </a:rPr>
                <a:t>Background</a:t>
              </a:r>
            </a:p>
          </p:txBody>
        </p:sp>
      </p:grpSp>
      <p:sp>
        <p:nvSpPr>
          <p:cNvPr id="6" name="文本框 5">
            <a:extLst>
              <a:ext uri="{FF2B5EF4-FFF2-40B4-BE49-F238E27FC236}">
                <a16:creationId xmlns:a16="http://schemas.microsoft.com/office/drawing/2014/main" id="{9853C9D1-3882-6219-18AB-C5C1E87B8BC6}"/>
              </a:ext>
            </a:extLst>
          </p:cNvPr>
          <p:cNvSpPr txBox="1"/>
          <p:nvPr/>
        </p:nvSpPr>
        <p:spPr>
          <a:xfrm>
            <a:off x="461318" y="1457758"/>
            <a:ext cx="11006782" cy="1884618"/>
          </a:xfrm>
          <a:prstGeom prst="rect">
            <a:avLst/>
          </a:prstGeom>
          <a:noFill/>
        </p:spPr>
        <p:txBody>
          <a:bodyPr wrap="square" rtlCol="0">
            <a:spAutoFit/>
          </a:bodyPr>
          <a:lstStyle/>
          <a:p>
            <a:pPr>
              <a:lnSpc>
                <a:spcPct val="150000"/>
              </a:lnSpc>
            </a:pPr>
            <a:r>
              <a:rPr lang="zh-CN" altLang="en-US" sz="2000" dirty="0">
                <a:solidFill>
                  <a:schemeClr val="bg1"/>
                </a:solidFill>
                <a:cs typeface="+mn-ea"/>
              </a:rPr>
              <a:t>单目深度估计指的是从单张二维图像中估计出场景的深度信息，因其简便、成本低且易于部署而受到广泛关注。与传统的深度感知技术如激光雷达或立体视觉不同，单目深度估计只需要单张</a:t>
            </a:r>
            <a:r>
              <a:rPr lang="en-US" altLang="zh-CN" sz="2000" dirty="0">
                <a:solidFill>
                  <a:schemeClr val="bg1"/>
                </a:solidFill>
                <a:cs typeface="+mn-ea"/>
              </a:rPr>
              <a:t>RGB</a:t>
            </a:r>
            <a:r>
              <a:rPr lang="zh-CN" altLang="en-US" sz="2000" dirty="0">
                <a:solidFill>
                  <a:schemeClr val="bg1"/>
                </a:solidFill>
                <a:cs typeface="+mn-ea"/>
              </a:rPr>
              <a:t>图像作为输入，使其在包括自动驾驶、虚拟现实和图像合成在内的广泛应用中极具吸引力。</a:t>
            </a:r>
          </a:p>
          <a:p>
            <a:pPr>
              <a:lnSpc>
                <a:spcPct val="150000"/>
              </a:lnSpc>
            </a:pPr>
            <a:endParaRPr lang="en-US" altLang="zh-CN" sz="2000" dirty="0">
              <a:solidFill>
                <a:schemeClr val="bg1"/>
              </a:solidFill>
              <a:cs typeface="+mn-ea"/>
            </a:endParaRPr>
          </a:p>
        </p:txBody>
      </p:sp>
      <p:pic>
        <p:nvPicPr>
          <p:cNvPr id="3" name="图片 2">
            <a:extLst>
              <a:ext uri="{FF2B5EF4-FFF2-40B4-BE49-F238E27FC236}">
                <a16:creationId xmlns:a16="http://schemas.microsoft.com/office/drawing/2014/main" id="{D2C38600-0079-FC62-57CF-D9FA124D93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0154" y="3078374"/>
            <a:ext cx="4326679" cy="2878817"/>
          </a:xfrm>
          <a:prstGeom prst="rect">
            <a:avLst/>
          </a:prstGeom>
        </p:spPr>
      </p:pic>
      <p:pic>
        <p:nvPicPr>
          <p:cNvPr id="4" name="图片 3">
            <a:extLst>
              <a:ext uri="{FF2B5EF4-FFF2-40B4-BE49-F238E27FC236}">
                <a16:creationId xmlns:a16="http://schemas.microsoft.com/office/drawing/2014/main" id="{3DD9B3A9-EAD8-4307-AC5E-F40ADF5DC9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169" y="3078373"/>
            <a:ext cx="4326683" cy="2878819"/>
          </a:xfrm>
          <a:prstGeom prst="rect">
            <a:avLst/>
          </a:prstGeom>
        </p:spPr>
      </p:pic>
      <p:sp>
        <p:nvSpPr>
          <p:cNvPr id="5" name="矩形: 圆角 4">
            <a:extLst>
              <a:ext uri="{FF2B5EF4-FFF2-40B4-BE49-F238E27FC236}">
                <a16:creationId xmlns:a16="http://schemas.microsoft.com/office/drawing/2014/main" id="{E7F5A0E2-DBB7-ECF6-9FE7-935FC47649A3}"/>
              </a:ext>
            </a:extLst>
          </p:cNvPr>
          <p:cNvSpPr/>
          <p:nvPr/>
        </p:nvSpPr>
        <p:spPr>
          <a:xfrm>
            <a:off x="5279912" y="3989720"/>
            <a:ext cx="1632181" cy="1056117"/>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苹方-简" panose="020B0400000000000000" pitchFamily="34" charset="-122"/>
                <a:ea typeface="苹方-简" panose="020B0400000000000000" pitchFamily="34" charset="-122"/>
              </a:rPr>
              <a:t>单目深度估计</a:t>
            </a:r>
          </a:p>
        </p:txBody>
      </p:sp>
      <p:cxnSp>
        <p:nvCxnSpPr>
          <p:cNvPr id="7" name="直接箭头连接符 6">
            <a:extLst>
              <a:ext uri="{FF2B5EF4-FFF2-40B4-BE49-F238E27FC236}">
                <a16:creationId xmlns:a16="http://schemas.microsoft.com/office/drawing/2014/main" id="{F277F52D-5A52-9DDC-B8FA-4C6AF42499FD}"/>
              </a:ext>
            </a:extLst>
          </p:cNvPr>
          <p:cNvCxnSpPr>
            <a:cxnSpLocks/>
            <a:stCxn id="4" idx="3"/>
            <a:endCxn id="5" idx="1"/>
          </p:cNvCxnSpPr>
          <p:nvPr/>
        </p:nvCxnSpPr>
        <p:spPr>
          <a:xfrm flipV="1">
            <a:off x="4751856" y="4517780"/>
            <a:ext cx="528057" cy="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直接箭头连接符 7">
            <a:extLst>
              <a:ext uri="{FF2B5EF4-FFF2-40B4-BE49-F238E27FC236}">
                <a16:creationId xmlns:a16="http://schemas.microsoft.com/office/drawing/2014/main" id="{719E2276-8297-1314-097A-40D0474F8839}"/>
              </a:ext>
            </a:extLst>
          </p:cNvPr>
          <p:cNvCxnSpPr>
            <a:cxnSpLocks/>
            <a:stCxn id="5" idx="3"/>
            <a:endCxn id="3" idx="1"/>
          </p:cNvCxnSpPr>
          <p:nvPr/>
        </p:nvCxnSpPr>
        <p:spPr>
          <a:xfrm>
            <a:off x="6912093" y="4517782"/>
            <a:ext cx="5280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2539636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5193656" y="458741"/>
            <a:ext cx="1826141"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研究现状</a:t>
            </a:r>
          </a:p>
        </p:txBody>
      </p:sp>
      <p:sp>
        <p:nvSpPr>
          <p:cNvPr id="79" name="文本框 78">
            <a:extLst>
              <a:ext uri="{FF2B5EF4-FFF2-40B4-BE49-F238E27FC236}">
                <a16:creationId xmlns:a16="http://schemas.microsoft.com/office/drawing/2014/main" id="{C363F16B-0466-AFF9-6068-12CEE90431EE}"/>
              </a:ext>
            </a:extLst>
          </p:cNvPr>
          <p:cNvSpPr txBox="1"/>
          <p:nvPr/>
        </p:nvSpPr>
        <p:spPr>
          <a:xfrm>
            <a:off x="315473" y="845727"/>
            <a:ext cx="2424635" cy="461665"/>
          </a:xfrm>
          <a:prstGeom prst="rect">
            <a:avLst/>
          </a:prstGeom>
          <a:noFill/>
        </p:spPr>
        <p:txBody>
          <a:bodyPr wrap="square" rtlCol="0">
            <a:spAutoFit/>
          </a:bodyPr>
          <a:lstStyle/>
          <a:p>
            <a:r>
              <a:rPr lang="zh-CN" altLang="en-US" sz="2400" b="1" dirty="0">
                <a:latin typeface="华文楷体" panose="02010600040101010101" pitchFamily="2" charset="-122"/>
                <a:ea typeface="华文楷体" panose="02010600040101010101" pitchFamily="2" charset="-122"/>
              </a:rPr>
              <a:t>深度估计算法</a:t>
            </a:r>
          </a:p>
        </p:txBody>
      </p:sp>
      <p:sp>
        <p:nvSpPr>
          <p:cNvPr id="36" name="文本框 35">
            <a:extLst>
              <a:ext uri="{FF2B5EF4-FFF2-40B4-BE49-F238E27FC236}">
                <a16:creationId xmlns:a16="http://schemas.microsoft.com/office/drawing/2014/main" id="{5B09B255-18D4-2D0E-0D4B-0CE9F10712F2}"/>
              </a:ext>
            </a:extLst>
          </p:cNvPr>
          <p:cNvSpPr txBox="1"/>
          <p:nvPr/>
        </p:nvSpPr>
        <p:spPr>
          <a:xfrm>
            <a:off x="307827" y="2362294"/>
            <a:ext cx="1157388" cy="646331"/>
          </a:xfrm>
          <a:prstGeom prst="rect">
            <a:avLst/>
          </a:prstGeom>
          <a:noFill/>
        </p:spPr>
        <p:txBody>
          <a:bodyPr wrap="square" rtlCol="0">
            <a:spAutoFit/>
          </a:bodyPr>
          <a:lstStyle/>
          <a:p>
            <a:r>
              <a:rPr lang="zh-CN" altLang="en-US" dirty="0"/>
              <a:t>数据驱动方法</a:t>
            </a:r>
          </a:p>
        </p:txBody>
      </p:sp>
      <p:sp>
        <p:nvSpPr>
          <p:cNvPr id="133" name="文本框 132">
            <a:extLst>
              <a:ext uri="{FF2B5EF4-FFF2-40B4-BE49-F238E27FC236}">
                <a16:creationId xmlns:a16="http://schemas.microsoft.com/office/drawing/2014/main" id="{66F2ACA6-5DB3-1A0E-E38F-CCD35F22B066}"/>
              </a:ext>
            </a:extLst>
          </p:cNvPr>
          <p:cNvSpPr txBox="1"/>
          <p:nvPr/>
        </p:nvSpPr>
        <p:spPr>
          <a:xfrm>
            <a:off x="390823" y="3950955"/>
            <a:ext cx="1157388" cy="646331"/>
          </a:xfrm>
          <a:prstGeom prst="rect">
            <a:avLst/>
          </a:prstGeom>
          <a:noFill/>
        </p:spPr>
        <p:txBody>
          <a:bodyPr wrap="square" rtlCol="0">
            <a:spAutoFit/>
          </a:bodyPr>
          <a:lstStyle/>
          <a:p>
            <a:r>
              <a:rPr lang="zh-CN" altLang="en-US" dirty="0">
                <a:highlight>
                  <a:srgbClr val="DBA203"/>
                </a:highlight>
              </a:rPr>
              <a:t>模型驱动方法</a:t>
            </a:r>
          </a:p>
        </p:txBody>
      </p:sp>
      <p:sp>
        <p:nvSpPr>
          <p:cNvPr id="168" name="对话气泡: 矩形 167">
            <a:extLst>
              <a:ext uri="{FF2B5EF4-FFF2-40B4-BE49-F238E27FC236}">
                <a16:creationId xmlns:a16="http://schemas.microsoft.com/office/drawing/2014/main" id="{106372FC-8C47-048D-4E8E-F2596120FD92}"/>
              </a:ext>
            </a:extLst>
          </p:cNvPr>
          <p:cNvSpPr/>
          <p:nvPr/>
        </p:nvSpPr>
        <p:spPr>
          <a:xfrm>
            <a:off x="9803791" y="1742750"/>
            <a:ext cx="2388209" cy="876747"/>
          </a:xfrm>
          <a:prstGeom prst="wedgeRectCallout">
            <a:avLst>
              <a:gd name="adj1" fmla="val -59833"/>
              <a:gd name="adj2" fmla="val 71967"/>
            </a:avLst>
          </a:prstGeom>
        </p:spPr>
        <p:style>
          <a:lnRef idx="1">
            <a:schemeClr val="accent4"/>
          </a:lnRef>
          <a:fillRef idx="2">
            <a:schemeClr val="accent4"/>
          </a:fillRef>
          <a:effectRef idx="1">
            <a:schemeClr val="accent4"/>
          </a:effectRef>
          <a:fontRef idx="minor">
            <a:schemeClr val="dk1"/>
          </a:fontRef>
        </p:style>
        <p:txBody>
          <a:bodyPr rtlCol="0" anchor="ctr"/>
          <a:lstStyle/>
          <a:p>
            <a:r>
              <a:rPr lang="zh-CN" altLang="en-US" dirty="0">
                <a:latin typeface="+mn-ea"/>
              </a:rPr>
              <a:t>依赖大量的数据训练，数据获取难度高</a:t>
            </a:r>
          </a:p>
        </p:txBody>
      </p:sp>
      <p:sp>
        <p:nvSpPr>
          <p:cNvPr id="169" name="对话气泡: 矩形 168">
            <a:extLst>
              <a:ext uri="{FF2B5EF4-FFF2-40B4-BE49-F238E27FC236}">
                <a16:creationId xmlns:a16="http://schemas.microsoft.com/office/drawing/2014/main" id="{DC7F9C78-8B3D-8D26-8BB0-735C6BB45592}"/>
              </a:ext>
            </a:extLst>
          </p:cNvPr>
          <p:cNvSpPr/>
          <p:nvPr/>
        </p:nvSpPr>
        <p:spPr>
          <a:xfrm>
            <a:off x="9685616" y="5264709"/>
            <a:ext cx="2506384" cy="1060831"/>
          </a:xfrm>
          <a:prstGeom prst="wedgeRectCallout">
            <a:avLst>
              <a:gd name="adj1" fmla="val -40906"/>
              <a:gd name="adj2" fmla="val -123110"/>
            </a:avLst>
          </a:prstGeom>
        </p:spPr>
        <p:style>
          <a:lnRef idx="1">
            <a:schemeClr val="accent2"/>
          </a:lnRef>
          <a:fillRef idx="2">
            <a:schemeClr val="accent2"/>
          </a:fillRef>
          <a:effectRef idx="1">
            <a:schemeClr val="accent2"/>
          </a:effectRef>
          <a:fontRef idx="minor">
            <a:schemeClr val="dk1"/>
          </a:fontRef>
        </p:style>
        <p:txBody>
          <a:bodyPr rtlCol="0" anchor="ctr"/>
          <a:lstStyle/>
          <a:p>
            <a:r>
              <a:rPr lang="zh-CN" altLang="en-US" dirty="0">
                <a:latin typeface="+mn-ea"/>
              </a:rPr>
              <a:t>依据扩散模型本身的知识先验再去学习深度估计，在小规模数据集训练即可获得不错的效果</a:t>
            </a:r>
          </a:p>
        </p:txBody>
      </p:sp>
      <p:cxnSp>
        <p:nvCxnSpPr>
          <p:cNvPr id="85" name="直接箭头连接符 84">
            <a:extLst>
              <a:ext uri="{FF2B5EF4-FFF2-40B4-BE49-F238E27FC236}">
                <a16:creationId xmlns:a16="http://schemas.microsoft.com/office/drawing/2014/main" id="{84E1A749-A22B-5EA1-F1CD-C9BF2CE4BBA0}"/>
              </a:ext>
            </a:extLst>
          </p:cNvPr>
          <p:cNvCxnSpPr>
            <a:cxnSpLocks/>
          </p:cNvCxnSpPr>
          <p:nvPr>
            <p:custDataLst>
              <p:tags r:id="rId1"/>
            </p:custDataLst>
          </p:nvPr>
        </p:nvCxnSpPr>
        <p:spPr>
          <a:xfrm flipV="1">
            <a:off x="1425766" y="2518099"/>
            <a:ext cx="596254" cy="3077"/>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a:extLst>
              <a:ext uri="{FF2B5EF4-FFF2-40B4-BE49-F238E27FC236}">
                <a16:creationId xmlns:a16="http://schemas.microsoft.com/office/drawing/2014/main" id="{06567B90-D9A4-12E6-94E0-3B93998FE9D0}"/>
              </a:ext>
            </a:extLst>
          </p:cNvPr>
          <p:cNvSpPr/>
          <p:nvPr>
            <p:custDataLst>
              <p:tags r:id="rId2"/>
            </p:custDataLst>
          </p:nvPr>
        </p:nvSpPr>
        <p:spPr>
          <a:xfrm>
            <a:off x="2027311" y="2364978"/>
            <a:ext cx="343353" cy="3341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87" name="文本框 86">
            <a:extLst>
              <a:ext uri="{FF2B5EF4-FFF2-40B4-BE49-F238E27FC236}">
                <a16:creationId xmlns:a16="http://schemas.microsoft.com/office/drawing/2014/main" id="{E959AD42-F6C6-0214-5B8B-440B32205978}"/>
              </a:ext>
            </a:extLst>
          </p:cNvPr>
          <p:cNvSpPr txBox="1"/>
          <p:nvPr>
            <p:custDataLst>
              <p:tags r:id="rId3"/>
            </p:custDataLst>
          </p:nvPr>
        </p:nvSpPr>
        <p:spPr>
          <a:xfrm>
            <a:off x="1866709" y="2661255"/>
            <a:ext cx="654710" cy="373504"/>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2014</a:t>
            </a:r>
          </a:p>
        </p:txBody>
      </p:sp>
      <p:sp>
        <p:nvSpPr>
          <p:cNvPr id="88" name="文本框 87">
            <a:extLst>
              <a:ext uri="{FF2B5EF4-FFF2-40B4-BE49-F238E27FC236}">
                <a16:creationId xmlns:a16="http://schemas.microsoft.com/office/drawing/2014/main" id="{4C05EE5A-EB2A-5ED8-2433-ED8ABC33D119}"/>
              </a:ext>
            </a:extLst>
          </p:cNvPr>
          <p:cNvSpPr txBox="1"/>
          <p:nvPr>
            <p:custDataLst>
              <p:tags r:id="rId4"/>
            </p:custDataLst>
          </p:nvPr>
        </p:nvSpPr>
        <p:spPr>
          <a:xfrm rot="10800000" flipV="1">
            <a:off x="1386957" y="2981945"/>
            <a:ext cx="1504273" cy="636865"/>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Depth Map Prediction from a Single Image using a Multi-Scale Deep Network</a:t>
            </a:r>
          </a:p>
        </p:txBody>
      </p:sp>
      <p:cxnSp>
        <p:nvCxnSpPr>
          <p:cNvPr id="89" name="直接箭头连接符 88">
            <a:extLst>
              <a:ext uri="{FF2B5EF4-FFF2-40B4-BE49-F238E27FC236}">
                <a16:creationId xmlns:a16="http://schemas.microsoft.com/office/drawing/2014/main" id="{A62909D8-FB98-AD08-7B78-FF3908BD9EB8}"/>
              </a:ext>
            </a:extLst>
          </p:cNvPr>
          <p:cNvCxnSpPr>
            <a:cxnSpLocks/>
          </p:cNvCxnSpPr>
          <p:nvPr>
            <p:custDataLst>
              <p:tags r:id="rId5"/>
            </p:custDataLst>
          </p:nvPr>
        </p:nvCxnSpPr>
        <p:spPr>
          <a:xfrm flipV="1">
            <a:off x="2425060" y="2518099"/>
            <a:ext cx="1185123" cy="3077"/>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1" name="椭圆 90">
            <a:extLst>
              <a:ext uri="{FF2B5EF4-FFF2-40B4-BE49-F238E27FC236}">
                <a16:creationId xmlns:a16="http://schemas.microsoft.com/office/drawing/2014/main" id="{8BFAAB8A-58AB-6386-7126-87839A9041EA}"/>
              </a:ext>
            </a:extLst>
          </p:cNvPr>
          <p:cNvSpPr/>
          <p:nvPr>
            <p:custDataLst>
              <p:tags r:id="rId6"/>
            </p:custDataLst>
          </p:nvPr>
        </p:nvSpPr>
        <p:spPr>
          <a:xfrm>
            <a:off x="3609321" y="2364978"/>
            <a:ext cx="343353" cy="3341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92" name="文本">
            <a:extLst>
              <a:ext uri="{FF2B5EF4-FFF2-40B4-BE49-F238E27FC236}">
                <a16:creationId xmlns:a16="http://schemas.microsoft.com/office/drawing/2014/main" id="{19824B09-2DF1-99F2-7291-FB03CC5E3383}"/>
              </a:ext>
            </a:extLst>
          </p:cNvPr>
          <p:cNvSpPr/>
          <p:nvPr>
            <p:custDataLst>
              <p:tags r:id="rId7"/>
            </p:custDataLst>
          </p:nvPr>
        </p:nvSpPr>
        <p:spPr>
          <a:xfrm>
            <a:off x="2708174" y="2016702"/>
            <a:ext cx="2145650" cy="254131"/>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左右视差一致性损失</a:t>
            </a:r>
          </a:p>
        </p:txBody>
      </p:sp>
      <p:sp>
        <p:nvSpPr>
          <p:cNvPr id="93" name="文本框 92">
            <a:extLst>
              <a:ext uri="{FF2B5EF4-FFF2-40B4-BE49-F238E27FC236}">
                <a16:creationId xmlns:a16="http://schemas.microsoft.com/office/drawing/2014/main" id="{233755D7-D742-9D3E-E723-1EAC177FDA77}"/>
              </a:ext>
            </a:extLst>
          </p:cNvPr>
          <p:cNvSpPr txBox="1"/>
          <p:nvPr>
            <p:custDataLst>
              <p:tags r:id="rId8"/>
            </p:custDataLst>
          </p:nvPr>
        </p:nvSpPr>
        <p:spPr>
          <a:xfrm>
            <a:off x="3464103" y="2699101"/>
            <a:ext cx="654710" cy="373504"/>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2017</a:t>
            </a:r>
          </a:p>
        </p:txBody>
      </p:sp>
      <p:sp>
        <p:nvSpPr>
          <p:cNvPr id="94" name="文本框 93">
            <a:extLst>
              <a:ext uri="{FF2B5EF4-FFF2-40B4-BE49-F238E27FC236}">
                <a16:creationId xmlns:a16="http://schemas.microsoft.com/office/drawing/2014/main" id="{32A773CC-5C19-938B-EECD-CE892C934EE6}"/>
              </a:ext>
            </a:extLst>
          </p:cNvPr>
          <p:cNvSpPr txBox="1"/>
          <p:nvPr>
            <p:custDataLst>
              <p:tags r:id="rId9"/>
            </p:custDataLst>
          </p:nvPr>
        </p:nvSpPr>
        <p:spPr>
          <a:xfrm rot="10800000" flipV="1">
            <a:off x="2964039" y="2997323"/>
            <a:ext cx="1552271" cy="790081"/>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Unsupervised Monocular Depth Estimation with Left-Right Consistency</a:t>
            </a:r>
          </a:p>
        </p:txBody>
      </p:sp>
      <p:cxnSp>
        <p:nvCxnSpPr>
          <p:cNvPr id="95" name="直接箭头连接符 94">
            <a:extLst>
              <a:ext uri="{FF2B5EF4-FFF2-40B4-BE49-F238E27FC236}">
                <a16:creationId xmlns:a16="http://schemas.microsoft.com/office/drawing/2014/main" id="{BBC7BA17-77CB-E266-CA57-A3ECE9037C70}"/>
              </a:ext>
            </a:extLst>
          </p:cNvPr>
          <p:cNvCxnSpPr>
            <a:cxnSpLocks/>
          </p:cNvCxnSpPr>
          <p:nvPr>
            <p:custDataLst>
              <p:tags r:id="rId10"/>
            </p:custDataLst>
          </p:nvPr>
        </p:nvCxnSpPr>
        <p:spPr>
          <a:xfrm>
            <a:off x="3977535" y="2511946"/>
            <a:ext cx="1382028" cy="15383"/>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6" name="椭圆 95">
            <a:extLst>
              <a:ext uri="{FF2B5EF4-FFF2-40B4-BE49-F238E27FC236}">
                <a16:creationId xmlns:a16="http://schemas.microsoft.com/office/drawing/2014/main" id="{CE620827-8A48-C4E8-115C-60ED4781A62E}"/>
              </a:ext>
            </a:extLst>
          </p:cNvPr>
          <p:cNvSpPr/>
          <p:nvPr>
            <p:custDataLst>
              <p:tags r:id="rId11"/>
            </p:custDataLst>
          </p:nvPr>
        </p:nvSpPr>
        <p:spPr>
          <a:xfrm>
            <a:off x="5359317" y="2364978"/>
            <a:ext cx="343353" cy="3341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97" name="文本">
            <a:extLst>
              <a:ext uri="{FF2B5EF4-FFF2-40B4-BE49-F238E27FC236}">
                <a16:creationId xmlns:a16="http://schemas.microsoft.com/office/drawing/2014/main" id="{D0B185DD-57AC-7646-6AD1-2D34D0C7F7D3}"/>
              </a:ext>
            </a:extLst>
          </p:cNvPr>
          <p:cNvSpPr/>
          <p:nvPr>
            <p:custDataLst>
              <p:tags r:id="rId12"/>
            </p:custDataLst>
          </p:nvPr>
        </p:nvSpPr>
        <p:spPr>
          <a:xfrm>
            <a:off x="4458167" y="2016702"/>
            <a:ext cx="2145650" cy="254131"/>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相机位姿估计模块</a:t>
            </a:r>
          </a:p>
        </p:txBody>
      </p:sp>
      <p:sp>
        <p:nvSpPr>
          <p:cNvPr id="98" name="文本框 97">
            <a:extLst>
              <a:ext uri="{FF2B5EF4-FFF2-40B4-BE49-F238E27FC236}">
                <a16:creationId xmlns:a16="http://schemas.microsoft.com/office/drawing/2014/main" id="{7F96ECAA-812B-50D5-52BA-0B9F1BB9C353}"/>
              </a:ext>
            </a:extLst>
          </p:cNvPr>
          <p:cNvSpPr txBox="1"/>
          <p:nvPr>
            <p:custDataLst>
              <p:tags r:id="rId13"/>
            </p:custDataLst>
          </p:nvPr>
        </p:nvSpPr>
        <p:spPr>
          <a:xfrm>
            <a:off x="5191331" y="2706485"/>
            <a:ext cx="654710" cy="366120"/>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2019</a:t>
            </a:r>
          </a:p>
        </p:txBody>
      </p:sp>
      <p:sp>
        <p:nvSpPr>
          <p:cNvPr id="99" name="文本框 98">
            <a:extLst>
              <a:ext uri="{FF2B5EF4-FFF2-40B4-BE49-F238E27FC236}">
                <a16:creationId xmlns:a16="http://schemas.microsoft.com/office/drawing/2014/main" id="{D7C78AB0-A302-E883-409D-6402C9A61659}"/>
              </a:ext>
            </a:extLst>
          </p:cNvPr>
          <p:cNvSpPr txBox="1"/>
          <p:nvPr>
            <p:custDataLst>
              <p:tags r:id="rId14"/>
            </p:custDataLst>
          </p:nvPr>
        </p:nvSpPr>
        <p:spPr>
          <a:xfrm rot="10800000" flipV="1">
            <a:off x="4504215" y="3040512"/>
            <a:ext cx="1972119" cy="785158"/>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Digging Into Self-Supervised Monocular Depth Estimation</a:t>
            </a:r>
          </a:p>
        </p:txBody>
      </p:sp>
      <p:sp>
        <p:nvSpPr>
          <p:cNvPr id="100" name="文本">
            <a:extLst>
              <a:ext uri="{FF2B5EF4-FFF2-40B4-BE49-F238E27FC236}">
                <a16:creationId xmlns:a16="http://schemas.microsoft.com/office/drawing/2014/main" id="{F7DEBB91-750E-2505-63F3-8ACB1E02653D}"/>
              </a:ext>
            </a:extLst>
          </p:cNvPr>
          <p:cNvSpPr/>
          <p:nvPr>
            <p:custDataLst>
              <p:tags r:id="rId15"/>
            </p:custDataLst>
          </p:nvPr>
        </p:nvSpPr>
        <p:spPr>
          <a:xfrm>
            <a:off x="6162830" y="2001319"/>
            <a:ext cx="2145650" cy="254131"/>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Vision Transformer </a:t>
            </a:r>
          </a:p>
        </p:txBody>
      </p:sp>
      <p:cxnSp>
        <p:nvCxnSpPr>
          <p:cNvPr id="101" name="直接箭头连接符 100">
            <a:extLst>
              <a:ext uri="{FF2B5EF4-FFF2-40B4-BE49-F238E27FC236}">
                <a16:creationId xmlns:a16="http://schemas.microsoft.com/office/drawing/2014/main" id="{8C721577-98AD-C235-3B01-0E5966B44DC1}"/>
              </a:ext>
            </a:extLst>
          </p:cNvPr>
          <p:cNvCxnSpPr>
            <a:cxnSpLocks/>
            <a:endCxn id="102" idx="2"/>
          </p:cNvCxnSpPr>
          <p:nvPr>
            <p:custDataLst>
              <p:tags r:id="rId16"/>
            </p:custDataLst>
          </p:nvPr>
        </p:nvCxnSpPr>
        <p:spPr>
          <a:xfrm>
            <a:off x="5702916" y="2526098"/>
            <a:ext cx="1342032" cy="6153"/>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2" name="椭圆 101">
            <a:extLst>
              <a:ext uri="{FF2B5EF4-FFF2-40B4-BE49-F238E27FC236}">
                <a16:creationId xmlns:a16="http://schemas.microsoft.com/office/drawing/2014/main" id="{776976AD-14ED-2B7A-510E-A875CDB7A2D0}"/>
              </a:ext>
            </a:extLst>
          </p:cNvPr>
          <p:cNvSpPr/>
          <p:nvPr>
            <p:custDataLst>
              <p:tags r:id="rId17"/>
            </p:custDataLst>
          </p:nvPr>
        </p:nvSpPr>
        <p:spPr>
          <a:xfrm>
            <a:off x="7044703" y="2364978"/>
            <a:ext cx="343353" cy="33412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03" name="文本框 102">
            <a:extLst>
              <a:ext uri="{FF2B5EF4-FFF2-40B4-BE49-F238E27FC236}">
                <a16:creationId xmlns:a16="http://schemas.microsoft.com/office/drawing/2014/main" id="{E536E0B4-5311-529E-8652-D652B7E07DD8}"/>
              </a:ext>
            </a:extLst>
          </p:cNvPr>
          <p:cNvSpPr txBox="1"/>
          <p:nvPr>
            <p:custDataLst>
              <p:tags r:id="rId18"/>
            </p:custDataLst>
          </p:nvPr>
        </p:nvSpPr>
        <p:spPr>
          <a:xfrm rot="10800000" flipV="1">
            <a:off x="6341635" y="3034761"/>
            <a:ext cx="1788040" cy="611636"/>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Vision Transformers for Dense Prediction</a:t>
            </a:r>
          </a:p>
        </p:txBody>
      </p:sp>
      <p:sp>
        <p:nvSpPr>
          <p:cNvPr id="104" name="文本框 103">
            <a:extLst>
              <a:ext uri="{FF2B5EF4-FFF2-40B4-BE49-F238E27FC236}">
                <a16:creationId xmlns:a16="http://schemas.microsoft.com/office/drawing/2014/main" id="{A4E5D59F-B5D8-C510-0B8F-0238F78DE2B2}"/>
              </a:ext>
            </a:extLst>
          </p:cNvPr>
          <p:cNvSpPr txBox="1"/>
          <p:nvPr>
            <p:custDataLst>
              <p:tags r:id="rId19"/>
            </p:custDataLst>
          </p:nvPr>
        </p:nvSpPr>
        <p:spPr>
          <a:xfrm>
            <a:off x="6918560" y="2661255"/>
            <a:ext cx="654710" cy="373504"/>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2022</a:t>
            </a:r>
          </a:p>
        </p:txBody>
      </p:sp>
      <p:cxnSp>
        <p:nvCxnSpPr>
          <p:cNvPr id="105" name="直接箭头连接符 104">
            <a:extLst>
              <a:ext uri="{FF2B5EF4-FFF2-40B4-BE49-F238E27FC236}">
                <a16:creationId xmlns:a16="http://schemas.microsoft.com/office/drawing/2014/main" id="{8FA45524-B883-F6F4-BBDC-A1226C5D10C7}"/>
              </a:ext>
            </a:extLst>
          </p:cNvPr>
          <p:cNvCxnSpPr>
            <a:stCxn id="102" idx="6"/>
            <a:endCxn id="106" idx="2"/>
          </p:cNvCxnSpPr>
          <p:nvPr>
            <p:custDataLst>
              <p:tags r:id="rId20"/>
            </p:custDataLst>
          </p:nvPr>
        </p:nvCxnSpPr>
        <p:spPr>
          <a:xfrm>
            <a:off x="7388302" y="2532251"/>
            <a:ext cx="1685385"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椭圆 105">
            <a:extLst>
              <a:ext uri="{FF2B5EF4-FFF2-40B4-BE49-F238E27FC236}">
                <a16:creationId xmlns:a16="http://schemas.microsoft.com/office/drawing/2014/main" id="{ABC796F9-C4D4-A17D-3F8D-C02CE1E3D9AA}"/>
              </a:ext>
            </a:extLst>
          </p:cNvPr>
          <p:cNvSpPr/>
          <p:nvPr>
            <p:custDataLst>
              <p:tags r:id="rId21"/>
            </p:custDataLst>
          </p:nvPr>
        </p:nvSpPr>
        <p:spPr>
          <a:xfrm>
            <a:off x="9073441" y="2364978"/>
            <a:ext cx="343353" cy="33412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07" name="文本框 106">
            <a:extLst>
              <a:ext uri="{FF2B5EF4-FFF2-40B4-BE49-F238E27FC236}">
                <a16:creationId xmlns:a16="http://schemas.microsoft.com/office/drawing/2014/main" id="{90DC0CFB-DA09-CAB8-F953-6955ED827193}"/>
              </a:ext>
            </a:extLst>
          </p:cNvPr>
          <p:cNvSpPr txBox="1"/>
          <p:nvPr>
            <p:custDataLst>
              <p:tags r:id="rId22"/>
            </p:custDataLst>
          </p:nvPr>
        </p:nvSpPr>
        <p:spPr>
          <a:xfrm>
            <a:off x="8909148" y="2660025"/>
            <a:ext cx="654710" cy="373504"/>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2023</a:t>
            </a:r>
          </a:p>
        </p:txBody>
      </p:sp>
      <p:sp>
        <p:nvSpPr>
          <p:cNvPr id="108" name="文本框 107">
            <a:extLst>
              <a:ext uri="{FF2B5EF4-FFF2-40B4-BE49-F238E27FC236}">
                <a16:creationId xmlns:a16="http://schemas.microsoft.com/office/drawing/2014/main" id="{ABB92589-6933-B5F2-88BE-204D5232A414}"/>
              </a:ext>
            </a:extLst>
          </p:cNvPr>
          <p:cNvSpPr txBox="1"/>
          <p:nvPr>
            <p:custDataLst>
              <p:tags r:id="rId23"/>
            </p:custDataLst>
          </p:nvPr>
        </p:nvSpPr>
        <p:spPr>
          <a:xfrm rot="10800000" flipV="1">
            <a:off x="7892360" y="2984161"/>
            <a:ext cx="2457368" cy="683631"/>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Global-Local Path Networks for Monocular Depth Estimation</a:t>
            </a:r>
          </a:p>
          <a:p>
            <a:pPr algn="ctr"/>
            <a:r>
              <a:rPr lang="en-US" altLang="zh-CN" sz="1067" b="1" dirty="0">
                <a:latin typeface="Times New Roman" panose="02020603050405020304" pitchFamily="18" charset="0"/>
                <a:cs typeface="Times New Roman" panose="02020603050405020304" pitchFamily="18" charset="0"/>
              </a:rPr>
              <a:t>with Vertical </a:t>
            </a:r>
            <a:r>
              <a:rPr lang="en-US" altLang="zh-CN" sz="1067" b="1" dirty="0" err="1">
                <a:latin typeface="Times New Roman" panose="02020603050405020304" pitchFamily="18" charset="0"/>
                <a:cs typeface="Times New Roman" panose="02020603050405020304" pitchFamily="18" charset="0"/>
              </a:rPr>
              <a:t>CutDepth</a:t>
            </a:r>
            <a:endParaRPr lang="en-US" altLang="zh-CN" sz="1067" b="1" dirty="0">
              <a:latin typeface="Times New Roman" panose="02020603050405020304" pitchFamily="18" charset="0"/>
              <a:cs typeface="Times New Roman" panose="02020603050405020304" pitchFamily="18" charset="0"/>
            </a:endParaRPr>
          </a:p>
        </p:txBody>
      </p:sp>
      <p:sp>
        <p:nvSpPr>
          <p:cNvPr id="109" name="文本">
            <a:extLst>
              <a:ext uri="{FF2B5EF4-FFF2-40B4-BE49-F238E27FC236}">
                <a16:creationId xmlns:a16="http://schemas.microsoft.com/office/drawing/2014/main" id="{6C30AB1A-5A4A-D6A6-5AAE-36465B350E67}"/>
              </a:ext>
            </a:extLst>
          </p:cNvPr>
          <p:cNvSpPr/>
          <p:nvPr>
            <p:custDataLst>
              <p:tags r:id="rId24"/>
            </p:custDataLst>
          </p:nvPr>
        </p:nvSpPr>
        <p:spPr>
          <a:xfrm>
            <a:off x="8163677" y="2000703"/>
            <a:ext cx="2145650" cy="254131"/>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特征融合模块</a:t>
            </a:r>
          </a:p>
        </p:txBody>
      </p:sp>
      <p:sp>
        <p:nvSpPr>
          <p:cNvPr id="110" name="文本">
            <a:extLst>
              <a:ext uri="{FF2B5EF4-FFF2-40B4-BE49-F238E27FC236}">
                <a16:creationId xmlns:a16="http://schemas.microsoft.com/office/drawing/2014/main" id="{B4637C79-0B2D-37CE-2A76-AC24647225B3}"/>
              </a:ext>
            </a:extLst>
          </p:cNvPr>
          <p:cNvSpPr/>
          <p:nvPr>
            <p:custDataLst>
              <p:tags r:id="rId25"/>
            </p:custDataLst>
          </p:nvPr>
        </p:nvSpPr>
        <p:spPr>
          <a:xfrm>
            <a:off x="1121239" y="2035333"/>
            <a:ext cx="2145650" cy="254131"/>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多尺度网络</a:t>
            </a:r>
          </a:p>
        </p:txBody>
      </p:sp>
      <p:cxnSp>
        <p:nvCxnSpPr>
          <p:cNvPr id="111" name="直接箭头连接符 110">
            <a:extLst>
              <a:ext uri="{FF2B5EF4-FFF2-40B4-BE49-F238E27FC236}">
                <a16:creationId xmlns:a16="http://schemas.microsoft.com/office/drawing/2014/main" id="{F0CE656A-50CC-019C-3A75-151B73BC73F9}"/>
              </a:ext>
            </a:extLst>
          </p:cNvPr>
          <p:cNvCxnSpPr>
            <a:cxnSpLocks/>
          </p:cNvCxnSpPr>
          <p:nvPr>
            <p:custDataLst>
              <p:tags r:id="rId26"/>
            </p:custDataLst>
          </p:nvPr>
        </p:nvCxnSpPr>
        <p:spPr>
          <a:xfrm flipV="1">
            <a:off x="1344015" y="4412362"/>
            <a:ext cx="596254" cy="3339"/>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2" name="文本">
            <a:extLst>
              <a:ext uri="{FF2B5EF4-FFF2-40B4-BE49-F238E27FC236}">
                <a16:creationId xmlns:a16="http://schemas.microsoft.com/office/drawing/2014/main" id="{08DA73DC-F5E7-1EA1-FF0B-EA7E108D66ED}"/>
              </a:ext>
            </a:extLst>
          </p:cNvPr>
          <p:cNvSpPr/>
          <p:nvPr>
            <p:custDataLst>
              <p:tags r:id="rId27"/>
            </p:custDataLst>
          </p:nvPr>
        </p:nvSpPr>
        <p:spPr>
          <a:xfrm>
            <a:off x="1533290" y="3550538"/>
            <a:ext cx="2145651" cy="275781"/>
          </a:xfrm>
          <a:prstGeom prst="rect">
            <a:avLst/>
          </a:prstGeom>
          <a:noFill/>
        </p:spPr>
        <p:txBody>
          <a:bodyPr wrap="none" lIns="90000" tIns="46800" rIns="90000" bIns="46800" rtlCol="0">
            <a:noAutofit/>
          </a:bodyPr>
          <a:lstStyle/>
          <a:p>
            <a:pPr algn="l"/>
            <a:endPar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9" name="椭圆 118">
            <a:extLst>
              <a:ext uri="{FF2B5EF4-FFF2-40B4-BE49-F238E27FC236}">
                <a16:creationId xmlns:a16="http://schemas.microsoft.com/office/drawing/2014/main" id="{2F11A65C-AB64-36D1-4931-0B6F1482D1F0}"/>
              </a:ext>
            </a:extLst>
          </p:cNvPr>
          <p:cNvSpPr/>
          <p:nvPr>
            <p:custDataLst>
              <p:tags r:id="rId28"/>
            </p:custDataLst>
          </p:nvPr>
        </p:nvSpPr>
        <p:spPr>
          <a:xfrm>
            <a:off x="1945560" y="4246196"/>
            <a:ext cx="343353" cy="36259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34" name="文本框 133">
            <a:extLst>
              <a:ext uri="{FF2B5EF4-FFF2-40B4-BE49-F238E27FC236}">
                <a16:creationId xmlns:a16="http://schemas.microsoft.com/office/drawing/2014/main" id="{F7B51ECE-6F7C-5E25-9768-923A03F218E1}"/>
              </a:ext>
            </a:extLst>
          </p:cNvPr>
          <p:cNvSpPr txBox="1"/>
          <p:nvPr>
            <p:custDataLst>
              <p:tags r:id="rId29"/>
            </p:custDataLst>
          </p:nvPr>
        </p:nvSpPr>
        <p:spPr>
          <a:xfrm>
            <a:off x="1784958" y="4567714"/>
            <a:ext cx="654710" cy="40532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2023.03</a:t>
            </a:r>
          </a:p>
        </p:txBody>
      </p:sp>
      <p:sp>
        <p:nvSpPr>
          <p:cNvPr id="141" name="文本框 140">
            <a:extLst>
              <a:ext uri="{FF2B5EF4-FFF2-40B4-BE49-F238E27FC236}">
                <a16:creationId xmlns:a16="http://schemas.microsoft.com/office/drawing/2014/main" id="{FF9147FC-8A93-C94B-4036-7DA74695A0A5}"/>
              </a:ext>
            </a:extLst>
          </p:cNvPr>
          <p:cNvSpPr txBox="1"/>
          <p:nvPr>
            <p:custDataLst>
              <p:tags r:id="rId30"/>
            </p:custDataLst>
          </p:nvPr>
        </p:nvSpPr>
        <p:spPr>
          <a:xfrm rot="10800000" flipV="1">
            <a:off x="1305206" y="4819707"/>
            <a:ext cx="1504273" cy="691122"/>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DDP: Diffusion model for dense visual prediction</a:t>
            </a:r>
          </a:p>
        </p:txBody>
      </p:sp>
      <p:cxnSp>
        <p:nvCxnSpPr>
          <p:cNvPr id="148" name="直接箭头连接符 147">
            <a:extLst>
              <a:ext uri="{FF2B5EF4-FFF2-40B4-BE49-F238E27FC236}">
                <a16:creationId xmlns:a16="http://schemas.microsoft.com/office/drawing/2014/main" id="{BBEBF5C0-43C0-1D2F-6BAF-F0C3134D97AF}"/>
              </a:ext>
            </a:extLst>
          </p:cNvPr>
          <p:cNvCxnSpPr>
            <a:cxnSpLocks/>
          </p:cNvCxnSpPr>
          <p:nvPr>
            <p:custDataLst>
              <p:tags r:id="rId31"/>
            </p:custDataLst>
          </p:nvPr>
        </p:nvCxnSpPr>
        <p:spPr>
          <a:xfrm flipV="1">
            <a:off x="2343309" y="4412362"/>
            <a:ext cx="1185123" cy="3339"/>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0" name="椭圆 149">
            <a:extLst>
              <a:ext uri="{FF2B5EF4-FFF2-40B4-BE49-F238E27FC236}">
                <a16:creationId xmlns:a16="http://schemas.microsoft.com/office/drawing/2014/main" id="{3EE20CDC-B5D5-3C58-5025-D093D6DABC55}"/>
              </a:ext>
            </a:extLst>
          </p:cNvPr>
          <p:cNvSpPr/>
          <p:nvPr>
            <p:custDataLst>
              <p:tags r:id="rId32"/>
            </p:custDataLst>
          </p:nvPr>
        </p:nvSpPr>
        <p:spPr>
          <a:xfrm>
            <a:off x="3527570" y="4246196"/>
            <a:ext cx="343353" cy="36259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51" name="文本">
            <a:extLst>
              <a:ext uri="{FF2B5EF4-FFF2-40B4-BE49-F238E27FC236}">
                <a16:creationId xmlns:a16="http://schemas.microsoft.com/office/drawing/2014/main" id="{6759FA09-DB41-C080-21A6-F8315DA26A89}"/>
              </a:ext>
            </a:extLst>
          </p:cNvPr>
          <p:cNvSpPr/>
          <p:nvPr>
            <p:custDataLst>
              <p:tags r:id="rId33"/>
            </p:custDataLst>
          </p:nvPr>
        </p:nvSpPr>
        <p:spPr>
          <a:xfrm>
            <a:off x="2626422" y="3627695"/>
            <a:ext cx="2145650" cy="478908"/>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将潜空间内扩散的概念</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引入潜空间</a:t>
            </a:r>
          </a:p>
        </p:txBody>
      </p:sp>
      <p:sp>
        <p:nvSpPr>
          <p:cNvPr id="152" name="文本框 151">
            <a:extLst>
              <a:ext uri="{FF2B5EF4-FFF2-40B4-BE49-F238E27FC236}">
                <a16:creationId xmlns:a16="http://schemas.microsoft.com/office/drawing/2014/main" id="{539B8819-41AE-5D13-2274-CAC0285276CE}"/>
              </a:ext>
            </a:extLst>
          </p:cNvPr>
          <p:cNvSpPr txBox="1"/>
          <p:nvPr>
            <p:custDataLst>
              <p:tags r:id="rId34"/>
            </p:custDataLst>
          </p:nvPr>
        </p:nvSpPr>
        <p:spPr>
          <a:xfrm>
            <a:off x="3382352" y="4608785"/>
            <a:ext cx="654710" cy="40532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2023.10</a:t>
            </a:r>
          </a:p>
        </p:txBody>
      </p:sp>
      <p:sp>
        <p:nvSpPr>
          <p:cNvPr id="170" name="文本框 169">
            <a:extLst>
              <a:ext uri="{FF2B5EF4-FFF2-40B4-BE49-F238E27FC236}">
                <a16:creationId xmlns:a16="http://schemas.microsoft.com/office/drawing/2014/main" id="{DAEF6488-7AE1-BDD1-4A52-CB220FEE65F2}"/>
              </a:ext>
            </a:extLst>
          </p:cNvPr>
          <p:cNvSpPr txBox="1"/>
          <p:nvPr>
            <p:custDataLst>
              <p:tags r:id="rId35"/>
            </p:custDataLst>
          </p:nvPr>
        </p:nvSpPr>
        <p:spPr>
          <a:xfrm rot="10800000" flipV="1">
            <a:off x="2779451" y="4836394"/>
            <a:ext cx="1757944" cy="857391"/>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DiffusionDepth: Diffusion denoising approach for monocular depth estimation.</a:t>
            </a:r>
          </a:p>
        </p:txBody>
      </p:sp>
      <p:cxnSp>
        <p:nvCxnSpPr>
          <p:cNvPr id="171" name="直接箭头连接符 170">
            <a:extLst>
              <a:ext uri="{FF2B5EF4-FFF2-40B4-BE49-F238E27FC236}">
                <a16:creationId xmlns:a16="http://schemas.microsoft.com/office/drawing/2014/main" id="{C734ED7C-BE96-53CB-3643-24F3F24534C8}"/>
              </a:ext>
            </a:extLst>
          </p:cNvPr>
          <p:cNvCxnSpPr>
            <a:cxnSpLocks/>
          </p:cNvCxnSpPr>
          <p:nvPr>
            <p:custDataLst>
              <p:tags r:id="rId36"/>
            </p:custDataLst>
          </p:nvPr>
        </p:nvCxnSpPr>
        <p:spPr>
          <a:xfrm>
            <a:off x="3895783" y="4405683"/>
            <a:ext cx="1382028" cy="16694"/>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2" name="椭圆 171">
            <a:extLst>
              <a:ext uri="{FF2B5EF4-FFF2-40B4-BE49-F238E27FC236}">
                <a16:creationId xmlns:a16="http://schemas.microsoft.com/office/drawing/2014/main" id="{323C989C-091F-B023-8A18-F2A577799CDB}"/>
              </a:ext>
            </a:extLst>
          </p:cNvPr>
          <p:cNvSpPr/>
          <p:nvPr>
            <p:custDataLst>
              <p:tags r:id="rId37"/>
            </p:custDataLst>
          </p:nvPr>
        </p:nvSpPr>
        <p:spPr>
          <a:xfrm>
            <a:off x="5277565" y="4246196"/>
            <a:ext cx="343353" cy="36259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73" name="文本">
            <a:extLst>
              <a:ext uri="{FF2B5EF4-FFF2-40B4-BE49-F238E27FC236}">
                <a16:creationId xmlns:a16="http://schemas.microsoft.com/office/drawing/2014/main" id="{4D2EAF60-C8C2-3A7B-2F8F-459C44CE023F}"/>
              </a:ext>
            </a:extLst>
          </p:cNvPr>
          <p:cNvSpPr/>
          <p:nvPr>
            <p:custDataLst>
              <p:tags r:id="rId38"/>
            </p:custDataLst>
          </p:nvPr>
        </p:nvSpPr>
        <p:spPr>
          <a:xfrm>
            <a:off x="4376416" y="3542717"/>
            <a:ext cx="2145650" cy="648534"/>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微调</a:t>
            </a:r>
            <a:r>
              <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rPr>
              <a:t>Stable Diffusion</a:t>
            </a: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利用其强大的知识先验</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进行深度估计</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4" name="文本框 173">
            <a:extLst>
              <a:ext uri="{FF2B5EF4-FFF2-40B4-BE49-F238E27FC236}">
                <a16:creationId xmlns:a16="http://schemas.microsoft.com/office/drawing/2014/main" id="{4F138013-E26B-C8F1-E115-880E887FAD57}"/>
              </a:ext>
            </a:extLst>
          </p:cNvPr>
          <p:cNvSpPr txBox="1"/>
          <p:nvPr>
            <p:custDataLst>
              <p:tags r:id="rId39"/>
            </p:custDataLst>
          </p:nvPr>
        </p:nvSpPr>
        <p:spPr>
          <a:xfrm>
            <a:off x="5109580" y="4616798"/>
            <a:ext cx="654710" cy="397312"/>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2024.04</a:t>
            </a:r>
          </a:p>
        </p:txBody>
      </p:sp>
      <p:sp>
        <p:nvSpPr>
          <p:cNvPr id="175" name="文本框 174">
            <a:extLst>
              <a:ext uri="{FF2B5EF4-FFF2-40B4-BE49-F238E27FC236}">
                <a16:creationId xmlns:a16="http://schemas.microsoft.com/office/drawing/2014/main" id="{8AB83AB2-F539-3E95-7A83-3B9D222DE055}"/>
              </a:ext>
            </a:extLst>
          </p:cNvPr>
          <p:cNvSpPr txBox="1"/>
          <p:nvPr>
            <p:custDataLst>
              <p:tags r:id="rId40"/>
            </p:custDataLst>
          </p:nvPr>
        </p:nvSpPr>
        <p:spPr>
          <a:xfrm rot="10800000" flipV="1">
            <a:off x="4422464" y="4883263"/>
            <a:ext cx="1972119" cy="85204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176" name="文本">
            <a:extLst>
              <a:ext uri="{FF2B5EF4-FFF2-40B4-BE49-F238E27FC236}">
                <a16:creationId xmlns:a16="http://schemas.microsoft.com/office/drawing/2014/main" id="{E1AE83DD-FA34-CAC1-7154-327104F13217}"/>
              </a:ext>
            </a:extLst>
          </p:cNvPr>
          <p:cNvSpPr/>
          <p:nvPr>
            <p:custDataLst>
              <p:tags r:id="rId41"/>
            </p:custDataLst>
          </p:nvPr>
        </p:nvSpPr>
        <p:spPr>
          <a:xfrm>
            <a:off x="6198236" y="3634888"/>
            <a:ext cx="2145650" cy="401622"/>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将多步推理过程</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改为单步</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a:t>
            </a:r>
          </a:p>
        </p:txBody>
      </p:sp>
      <p:cxnSp>
        <p:nvCxnSpPr>
          <p:cNvPr id="177" name="直接箭头连接符 176">
            <a:extLst>
              <a:ext uri="{FF2B5EF4-FFF2-40B4-BE49-F238E27FC236}">
                <a16:creationId xmlns:a16="http://schemas.microsoft.com/office/drawing/2014/main" id="{5B6446E4-02BE-B039-AC66-0AF19D862AC6}"/>
              </a:ext>
            </a:extLst>
          </p:cNvPr>
          <p:cNvCxnSpPr>
            <a:cxnSpLocks/>
            <a:stCxn id="172" idx="6"/>
            <a:endCxn id="178" idx="2"/>
          </p:cNvCxnSpPr>
          <p:nvPr>
            <p:custDataLst>
              <p:tags r:id="rId42"/>
            </p:custDataLst>
          </p:nvPr>
        </p:nvCxnSpPr>
        <p:spPr>
          <a:xfrm>
            <a:off x="5620919" y="4427491"/>
            <a:ext cx="1459190"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8" name="椭圆 177">
            <a:extLst>
              <a:ext uri="{FF2B5EF4-FFF2-40B4-BE49-F238E27FC236}">
                <a16:creationId xmlns:a16="http://schemas.microsoft.com/office/drawing/2014/main" id="{22DF16A1-68BA-473B-D907-7562ACFDE2D4}"/>
              </a:ext>
            </a:extLst>
          </p:cNvPr>
          <p:cNvSpPr/>
          <p:nvPr>
            <p:custDataLst>
              <p:tags r:id="rId43"/>
            </p:custDataLst>
          </p:nvPr>
        </p:nvSpPr>
        <p:spPr>
          <a:xfrm>
            <a:off x="7080108" y="4246196"/>
            <a:ext cx="343353" cy="36259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79" name="文本框 178">
            <a:extLst>
              <a:ext uri="{FF2B5EF4-FFF2-40B4-BE49-F238E27FC236}">
                <a16:creationId xmlns:a16="http://schemas.microsoft.com/office/drawing/2014/main" id="{B730D14C-3A05-76F3-4B9E-ADE3DBAE68AF}"/>
              </a:ext>
            </a:extLst>
          </p:cNvPr>
          <p:cNvSpPr txBox="1"/>
          <p:nvPr>
            <p:custDataLst>
              <p:tags r:id="rId44"/>
            </p:custDataLst>
          </p:nvPr>
        </p:nvSpPr>
        <p:spPr>
          <a:xfrm rot="10800000" flipV="1">
            <a:off x="6377041" y="4877022"/>
            <a:ext cx="1788040" cy="663743"/>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Fine-tuning image-conditional diffusion models is easier than you think</a:t>
            </a:r>
          </a:p>
        </p:txBody>
      </p:sp>
      <p:sp>
        <p:nvSpPr>
          <p:cNvPr id="180" name="文本框 179">
            <a:extLst>
              <a:ext uri="{FF2B5EF4-FFF2-40B4-BE49-F238E27FC236}">
                <a16:creationId xmlns:a16="http://schemas.microsoft.com/office/drawing/2014/main" id="{4D5BDFA8-3FDA-D8F0-034B-9DECC912F291}"/>
              </a:ext>
            </a:extLst>
          </p:cNvPr>
          <p:cNvSpPr txBox="1"/>
          <p:nvPr>
            <p:custDataLst>
              <p:tags r:id="rId45"/>
            </p:custDataLst>
          </p:nvPr>
        </p:nvSpPr>
        <p:spPr>
          <a:xfrm>
            <a:off x="6953966" y="4567714"/>
            <a:ext cx="654710" cy="40532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2024.07</a:t>
            </a:r>
          </a:p>
        </p:txBody>
      </p:sp>
      <p:cxnSp>
        <p:nvCxnSpPr>
          <p:cNvPr id="181" name="直接箭头连接符 180">
            <a:extLst>
              <a:ext uri="{FF2B5EF4-FFF2-40B4-BE49-F238E27FC236}">
                <a16:creationId xmlns:a16="http://schemas.microsoft.com/office/drawing/2014/main" id="{D5D30FF0-0F6F-B054-19B7-24F9E68D1CF5}"/>
              </a:ext>
            </a:extLst>
          </p:cNvPr>
          <p:cNvCxnSpPr>
            <a:cxnSpLocks/>
            <a:stCxn id="178" idx="6"/>
          </p:cNvCxnSpPr>
          <p:nvPr>
            <p:custDataLst>
              <p:tags r:id="rId46"/>
            </p:custDataLst>
          </p:nvPr>
        </p:nvCxnSpPr>
        <p:spPr>
          <a:xfrm>
            <a:off x="7423461" y="4427491"/>
            <a:ext cx="1437257"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6" name="椭圆 185">
            <a:extLst>
              <a:ext uri="{FF2B5EF4-FFF2-40B4-BE49-F238E27FC236}">
                <a16:creationId xmlns:a16="http://schemas.microsoft.com/office/drawing/2014/main" id="{31680B63-714D-62E2-D7D9-84A4547FF4A9}"/>
              </a:ext>
            </a:extLst>
          </p:cNvPr>
          <p:cNvSpPr/>
          <p:nvPr>
            <p:custDataLst>
              <p:tags r:id="rId47"/>
            </p:custDataLst>
          </p:nvPr>
        </p:nvSpPr>
        <p:spPr>
          <a:xfrm>
            <a:off x="8854895" y="4246196"/>
            <a:ext cx="343353" cy="36259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88" name="文本框 187">
            <a:extLst>
              <a:ext uri="{FF2B5EF4-FFF2-40B4-BE49-F238E27FC236}">
                <a16:creationId xmlns:a16="http://schemas.microsoft.com/office/drawing/2014/main" id="{9A8E5A83-6413-4777-FED7-6775095AB9AC}"/>
              </a:ext>
            </a:extLst>
          </p:cNvPr>
          <p:cNvSpPr txBox="1"/>
          <p:nvPr>
            <p:custDataLst>
              <p:tags r:id="rId48"/>
            </p:custDataLst>
          </p:nvPr>
        </p:nvSpPr>
        <p:spPr>
          <a:xfrm>
            <a:off x="8708445" y="4575059"/>
            <a:ext cx="654710" cy="40532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2025.01</a:t>
            </a:r>
          </a:p>
        </p:txBody>
      </p:sp>
      <p:sp>
        <p:nvSpPr>
          <p:cNvPr id="189" name="文本框 188">
            <a:extLst>
              <a:ext uri="{FF2B5EF4-FFF2-40B4-BE49-F238E27FC236}">
                <a16:creationId xmlns:a16="http://schemas.microsoft.com/office/drawing/2014/main" id="{064F4A01-4201-1D59-ED96-2F2245280B69}"/>
              </a:ext>
            </a:extLst>
          </p:cNvPr>
          <p:cNvSpPr txBox="1"/>
          <p:nvPr>
            <p:custDataLst>
              <p:tags r:id="rId49"/>
            </p:custDataLst>
          </p:nvPr>
        </p:nvSpPr>
        <p:spPr>
          <a:xfrm rot="10800000" flipV="1">
            <a:off x="7988934" y="4851037"/>
            <a:ext cx="2169911" cy="671756"/>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190" name="文本">
            <a:extLst>
              <a:ext uri="{FF2B5EF4-FFF2-40B4-BE49-F238E27FC236}">
                <a16:creationId xmlns:a16="http://schemas.microsoft.com/office/drawing/2014/main" id="{34A58B34-D992-94E8-613F-6D239CD5CB9C}"/>
              </a:ext>
            </a:extLst>
          </p:cNvPr>
          <p:cNvSpPr/>
          <p:nvPr>
            <p:custDataLst>
              <p:tags r:id="rId50"/>
            </p:custDataLst>
          </p:nvPr>
        </p:nvSpPr>
        <p:spPr>
          <a:xfrm>
            <a:off x="1039488" y="3622125"/>
            <a:ext cx="2145650" cy="463810"/>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首次将扩散模型</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引入深度估计</a:t>
            </a:r>
          </a:p>
        </p:txBody>
      </p:sp>
      <p:sp>
        <p:nvSpPr>
          <p:cNvPr id="191" name="文本">
            <a:extLst>
              <a:ext uri="{FF2B5EF4-FFF2-40B4-BE49-F238E27FC236}">
                <a16:creationId xmlns:a16="http://schemas.microsoft.com/office/drawing/2014/main" id="{3CB823F0-5308-9BF4-B534-4289AD01F2A7}"/>
              </a:ext>
            </a:extLst>
          </p:cNvPr>
          <p:cNvSpPr/>
          <p:nvPr>
            <p:custDataLst>
              <p:tags r:id="rId51"/>
            </p:custDataLst>
          </p:nvPr>
        </p:nvSpPr>
        <p:spPr>
          <a:xfrm>
            <a:off x="7953743" y="3600073"/>
            <a:ext cx="2145650" cy="432246"/>
          </a:xfrm>
          <a:prstGeom prst="rect">
            <a:avLst/>
          </a:prstGeom>
          <a:noFill/>
        </p:spPr>
        <p:txBody>
          <a:bodyPr wrap="none" lIns="90000" tIns="46800" rIns="90000" bIns="46800" rtlCol="0">
            <a:noAutofit/>
          </a:bodyPr>
          <a:lstStyle/>
          <a:p>
            <a:pPr algn="ctr"/>
            <a:r>
              <a:rPr lang="zh-CN" altLang="zh-CN" sz="1333" b="1" dirty="0">
                <a:latin typeface="Times New Roman" panose="02020603050405020304" pitchFamily="18" charset="0"/>
                <a:ea typeface="微软雅黑" panose="020B0503020204020204" pitchFamily="34" charset="-122"/>
                <a:cs typeface="Times New Roman" panose="02020603050405020304" pitchFamily="18" charset="0"/>
              </a:rPr>
              <a:t>提出一种两阶段的训练方式</a:t>
            </a:r>
          </a:p>
          <a:p>
            <a:pPr algn="ctr"/>
            <a:r>
              <a:rPr lang="zh-CN" altLang="zh-CN" sz="1333" b="1" dirty="0">
                <a:latin typeface="Times New Roman" panose="02020603050405020304" pitchFamily="18" charset="0"/>
                <a:ea typeface="微软雅黑" panose="020B0503020204020204" pitchFamily="34" charset="-122"/>
                <a:cs typeface="Times New Roman" panose="02020603050405020304" pitchFamily="18" charset="0"/>
              </a:rPr>
              <a:t>解决多步推理带来的</a:t>
            </a:r>
          </a:p>
          <a:p>
            <a:pPr algn="ctr"/>
            <a:r>
              <a:rPr lang="zh-CN" altLang="zh-CN" sz="1333" b="1" dirty="0">
                <a:latin typeface="Times New Roman" panose="02020603050405020304" pitchFamily="18" charset="0"/>
                <a:ea typeface="微软雅黑" panose="020B0503020204020204" pitchFamily="34" charset="-122"/>
                <a:cs typeface="Times New Roman" panose="02020603050405020304" pitchFamily="18" charset="0"/>
              </a:rPr>
              <a:t>伪纹理问题</a:t>
            </a:r>
          </a:p>
          <a:p>
            <a:pPr algn="ctr"/>
            <a:endPar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972EE-8DE8-A35E-829C-6D7309515D80}"/>
            </a:ext>
          </a:extLst>
        </p:cNvPr>
        <p:cNvGrpSpPr/>
        <p:nvPr/>
      </p:nvGrpSpPr>
      <p:grpSpPr>
        <a:xfrm>
          <a:off x="0" y="0"/>
          <a:ext cx="0" cy="0"/>
          <a:chOff x="0" y="0"/>
          <a:chExt cx="0" cy="0"/>
        </a:xfrm>
      </p:grpSpPr>
      <p:grpSp>
        <p:nvGrpSpPr>
          <p:cNvPr id="16" name="组合 15">
            <a:extLst>
              <a:ext uri="{FF2B5EF4-FFF2-40B4-BE49-F238E27FC236}">
                <a16:creationId xmlns:a16="http://schemas.microsoft.com/office/drawing/2014/main" id="{42096EDF-E1F2-8C3C-9A2E-C2306E4A065C}"/>
              </a:ext>
            </a:extLst>
          </p:cNvPr>
          <p:cNvGrpSpPr/>
          <p:nvPr/>
        </p:nvGrpSpPr>
        <p:grpSpPr>
          <a:xfrm>
            <a:off x="3320458" y="458741"/>
            <a:ext cx="5572519" cy="784032"/>
            <a:chOff x="1679798" y="438128"/>
            <a:chExt cx="5572519" cy="784032"/>
          </a:xfrm>
        </p:grpSpPr>
        <p:sp>
          <p:nvSpPr>
            <p:cNvPr id="17" name="文本框 16">
              <a:extLst>
                <a:ext uri="{FF2B5EF4-FFF2-40B4-BE49-F238E27FC236}">
                  <a16:creationId xmlns:a16="http://schemas.microsoft.com/office/drawing/2014/main" id="{974524C7-C8C3-7D92-2D36-3644F6E93E2C}"/>
                </a:ext>
              </a:extLst>
            </p:cNvPr>
            <p:cNvSpPr txBox="1"/>
            <p:nvPr/>
          </p:nvSpPr>
          <p:spPr>
            <a:xfrm>
              <a:off x="3552992" y="438128"/>
              <a:ext cx="1826141"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研究内容</a:t>
              </a:r>
            </a:p>
          </p:txBody>
        </p:sp>
        <p:sp>
          <p:nvSpPr>
            <p:cNvPr id="18" name="文本框 17">
              <a:extLst>
                <a:ext uri="{FF2B5EF4-FFF2-40B4-BE49-F238E27FC236}">
                  <a16:creationId xmlns:a16="http://schemas.microsoft.com/office/drawing/2014/main" id="{025F1585-A480-0D7E-BE8E-5022B765DEE6}"/>
                </a:ext>
              </a:extLst>
            </p:cNvPr>
            <p:cNvSpPr txBox="1"/>
            <p:nvPr/>
          </p:nvSpPr>
          <p:spPr>
            <a:xfrm>
              <a:off x="1679798" y="977050"/>
              <a:ext cx="5572519" cy="245110"/>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cs typeface="+mn-ea"/>
                  <a:sym typeface="+mn-lt"/>
                </a:rPr>
                <a:t>Introduction</a:t>
              </a:r>
            </a:p>
          </p:txBody>
        </p:sp>
      </p:grpSp>
      <p:sp>
        <p:nvSpPr>
          <p:cNvPr id="50" name="矩形 49">
            <a:extLst>
              <a:ext uri="{FF2B5EF4-FFF2-40B4-BE49-F238E27FC236}">
                <a16:creationId xmlns:a16="http://schemas.microsoft.com/office/drawing/2014/main" id="{27A8B024-B421-7A75-7567-111FD1695195}"/>
              </a:ext>
            </a:extLst>
          </p:cNvPr>
          <p:cNvSpPr/>
          <p:nvPr>
            <p:custDataLst>
              <p:tags r:id="rId1"/>
            </p:custDataLst>
          </p:nvPr>
        </p:nvSpPr>
        <p:spPr>
          <a:xfrm>
            <a:off x="209156" y="997663"/>
            <a:ext cx="11773688" cy="5347214"/>
          </a:xfrm>
          <a:prstGeom prst="rect">
            <a:avLst/>
          </a:prstGeom>
          <a:solidFill>
            <a:schemeClr val="bg2">
              <a:alpha val="3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45" name="直接连接符 44">
            <a:extLst>
              <a:ext uri="{FF2B5EF4-FFF2-40B4-BE49-F238E27FC236}">
                <a16:creationId xmlns:a16="http://schemas.microsoft.com/office/drawing/2014/main" id="{61719138-289F-51F6-C298-21D405FF1836}"/>
              </a:ext>
            </a:extLst>
          </p:cNvPr>
          <p:cNvCxnSpPr>
            <a:cxnSpLocks/>
          </p:cNvCxnSpPr>
          <p:nvPr/>
        </p:nvCxnSpPr>
        <p:spPr>
          <a:xfrm>
            <a:off x="6427799" y="1566016"/>
            <a:ext cx="0" cy="34077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灯片编号占位符 2">
            <a:extLst>
              <a:ext uri="{FF2B5EF4-FFF2-40B4-BE49-F238E27FC236}">
                <a16:creationId xmlns:a16="http://schemas.microsoft.com/office/drawing/2014/main" id="{01BF3072-4BF4-E16D-C1F4-9F2E57C9A04A}"/>
              </a:ext>
            </a:extLst>
          </p:cNvPr>
          <p:cNvSpPr txBox="1">
            <a:spLocks/>
          </p:cNvSpPr>
          <p:nvPr/>
        </p:nvSpPr>
        <p:spPr>
          <a:xfrm>
            <a:off x="8737600" y="6356356"/>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5</a:t>
            </a:fld>
            <a:endParaRPr lang="zh-CN" altLang="en-US"/>
          </a:p>
        </p:txBody>
      </p:sp>
      <p:sp>
        <p:nvSpPr>
          <p:cNvPr id="5" name="标题 1">
            <a:extLst>
              <a:ext uri="{FF2B5EF4-FFF2-40B4-BE49-F238E27FC236}">
                <a16:creationId xmlns:a16="http://schemas.microsoft.com/office/drawing/2014/main" id="{8C3ADB0A-EC21-DE31-032B-5D31276455CE}"/>
              </a:ext>
            </a:extLst>
          </p:cNvPr>
          <p:cNvSpPr txBox="1">
            <a:spLocks/>
          </p:cNvSpPr>
          <p:nvPr/>
        </p:nvSpPr>
        <p:spPr>
          <a:xfrm>
            <a:off x="119336" y="1037269"/>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zh-CN" altLang="en-US" sz="2800" b="1" dirty="0">
                <a:latin typeface="苹方-简 中黑体" panose="020B0600000000000000" pitchFamily="34" charset="-122"/>
                <a:ea typeface="苹方-简 中黑体" panose="020B0600000000000000" pitchFamily="34" charset="-122"/>
                <a:cs typeface="Calibri"/>
              </a:rPr>
              <a:t>将条件扩散模型用于深度估计</a:t>
            </a:r>
            <a:endParaRPr lang="zh-CN" altLang="en-US" sz="2800" dirty="0">
              <a:latin typeface="苹方-简 中黑体" panose="020B0600000000000000" pitchFamily="34" charset="-122"/>
              <a:ea typeface="苹方-简 中黑体" panose="020B0600000000000000" pitchFamily="34" charset="-122"/>
            </a:endParaRPr>
          </a:p>
        </p:txBody>
      </p:sp>
      <mc:AlternateContent xmlns:mc="http://schemas.openxmlformats.org/markup-compatibility/2006" xmlns:a14="http://schemas.microsoft.com/office/drawing/2010/main">
        <mc:Choice Requires="a14">
          <p:sp>
            <p:nvSpPr>
              <p:cNvPr id="7" name="Rectangle 1">
                <a:extLst>
                  <a:ext uri="{FF2B5EF4-FFF2-40B4-BE49-F238E27FC236}">
                    <a16:creationId xmlns:a16="http://schemas.microsoft.com/office/drawing/2014/main" id="{B9D86FF4-6E96-CF33-FC50-E1E06785F11E}"/>
                  </a:ext>
                </a:extLst>
              </p:cNvPr>
              <p:cNvSpPr>
                <a:spLocks noChangeArrowheads="1"/>
              </p:cNvSpPr>
              <p:nvPr/>
            </p:nvSpPr>
            <p:spPr bwMode="auto">
              <a:xfrm>
                <a:off x="119336" y="3826262"/>
                <a:ext cx="6013168" cy="228838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zh-CN" sz="1800" dirty="0">
                    <a:latin typeface="Times New Roman" panose="02020603050405020304" pitchFamily="18" charset="0"/>
                    <a:ea typeface="苹方-简" panose="020B0400000000000000" pitchFamily="34" charset="-122"/>
                  </a:rPr>
                  <a:t>给定输入图像 </a:t>
                </a:r>
                <a14:m>
                  <m:oMath xmlns:m="http://schemas.openxmlformats.org/officeDocument/2006/math">
                    <m:r>
                      <a:rPr lang="zh-CN" altLang="zh-CN" sz="1800" dirty="0">
                        <a:latin typeface="Cambria Math" panose="02040503050406030204" pitchFamily="18" charset="0"/>
                        <a:ea typeface="苹方-简" panose="020B0400000000000000" pitchFamily="34" charset="-122"/>
                      </a:rPr>
                      <m:t>𝐱</m:t>
                    </m:r>
                  </m:oMath>
                </a14:m>
                <a:r>
                  <a:rPr lang="zh-CN" altLang="zh-CN" sz="1800" dirty="0">
                    <a:latin typeface="Times New Roman" panose="02020603050405020304" pitchFamily="18" charset="0"/>
                    <a:ea typeface="苹方-简" panose="020B0400000000000000" pitchFamily="34" charset="-122"/>
                  </a:rPr>
                  <a:t>，我们使用原始的 </a:t>
                </a:r>
                <a14:m>
                  <m:oMath xmlns:m="http://schemas.openxmlformats.org/officeDocument/2006/math">
                    <m:r>
                      <m:rPr>
                        <m:nor/>
                      </m:rPr>
                      <a:rPr lang="zh-CN" altLang="zh-CN" sz="1800" dirty="0">
                        <a:latin typeface="Times New Roman" panose="02020603050405020304" pitchFamily="18" charset="0"/>
                        <a:ea typeface="苹方-简" panose="020B0400000000000000" pitchFamily="34" charset="-122"/>
                      </a:rPr>
                      <m:t>Stable</m:t>
                    </m:r>
                    <m:r>
                      <m:rPr>
                        <m:nor/>
                      </m:rPr>
                      <a:rPr lang="zh-CN" altLang="zh-CN" sz="1800" dirty="0">
                        <a:latin typeface="Times New Roman" panose="02020603050405020304" pitchFamily="18" charset="0"/>
                        <a:ea typeface="苹方-简" panose="020B0400000000000000" pitchFamily="34" charset="-122"/>
                      </a:rPr>
                      <m:t> </m:t>
                    </m:r>
                    <m:r>
                      <m:rPr>
                        <m:nor/>
                      </m:rPr>
                      <a:rPr lang="zh-CN" altLang="zh-CN" sz="1800" dirty="0">
                        <a:latin typeface="Times New Roman" panose="02020603050405020304" pitchFamily="18" charset="0"/>
                        <a:ea typeface="苹方-简" panose="020B0400000000000000" pitchFamily="34" charset="-122"/>
                      </a:rPr>
                      <m:t>Diffusion</m:t>
                    </m:r>
                    <m:r>
                      <m:rPr>
                        <m:nor/>
                      </m:rPr>
                      <a:rPr lang="zh-CN" altLang="zh-CN" sz="1800" dirty="0">
                        <a:latin typeface="Times New Roman" panose="02020603050405020304" pitchFamily="18" charset="0"/>
                        <a:ea typeface="苹方-简" panose="020B0400000000000000" pitchFamily="34" charset="-122"/>
                      </a:rPr>
                      <m:t> </m:t>
                    </m:r>
                    <m:r>
                      <m:rPr>
                        <m:nor/>
                      </m:rPr>
                      <a:rPr lang="zh-CN" altLang="zh-CN" sz="1800" dirty="0">
                        <a:latin typeface="Times New Roman" panose="02020603050405020304" pitchFamily="18" charset="0"/>
                        <a:ea typeface="苹方-简" panose="020B0400000000000000" pitchFamily="34" charset="-122"/>
                      </a:rPr>
                      <m:t>VAE</m:t>
                    </m:r>
                  </m:oMath>
                </a14:m>
                <a:r>
                  <a:rPr lang="zh-CN" altLang="zh-CN" sz="1800" dirty="0">
                    <a:latin typeface="Times New Roman" panose="02020603050405020304" pitchFamily="18" charset="0"/>
                    <a:ea typeface="苹方-简" panose="020B0400000000000000" pitchFamily="34" charset="-122"/>
                  </a:rPr>
                  <a:t> 将其编码</a:t>
                </a:r>
                <a:r>
                  <a:rPr lang="zh-CN" altLang="en-US" sz="1800" dirty="0">
                    <a:latin typeface="Times New Roman" panose="02020603050405020304" pitchFamily="18" charset="0"/>
                    <a:ea typeface="苹方-简" panose="020B0400000000000000" pitchFamily="34" charset="-122"/>
                  </a:rPr>
                  <a:t>进</a:t>
                </a:r>
                <a:r>
                  <a:rPr lang="zh-CN" altLang="en-US" sz="1800" b="1" u="sng" dirty="0">
                    <a:latin typeface="Times New Roman" panose="02020603050405020304" pitchFamily="18" charset="0"/>
                    <a:ea typeface="苹方-简" panose="020B0400000000000000" pitchFamily="34" charset="-122"/>
                  </a:rPr>
                  <a:t>潜空间</a:t>
                </a:r>
                <a:r>
                  <a:rPr lang="zh-CN" altLang="en-US" sz="1800" dirty="0">
                    <a:latin typeface="Times New Roman" panose="02020603050405020304" pitchFamily="18" charset="0"/>
                    <a:ea typeface="苹方-简" panose="020B0400000000000000" pitchFamily="34" charset="-122"/>
                  </a:rPr>
                  <a:t>，表示为</a:t>
                </a:r>
                <a14:m>
                  <m:oMath xmlns:m="http://schemas.openxmlformats.org/officeDocument/2006/math">
                    <m:sSup>
                      <m:sSupPr>
                        <m:ctrlPr>
                          <a:rPr lang="zh-CN" altLang="zh-CN" sz="1800" i="1" dirty="0">
                            <a:latin typeface="Cambria Math" panose="02040503050406030204" pitchFamily="18" charset="0"/>
                            <a:ea typeface="苹方-简" panose="020B0400000000000000" pitchFamily="34" charset="-122"/>
                          </a:rPr>
                        </m:ctrlPr>
                      </m:sSupPr>
                      <m:e>
                        <m:r>
                          <a:rPr lang="zh-CN" altLang="zh-CN" sz="1800" dirty="0">
                            <a:latin typeface="Cambria Math" panose="02040503050406030204" pitchFamily="18" charset="0"/>
                            <a:ea typeface="苹方-简" panose="020B0400000000000000" pitchFamily="34" charset="-122"/>
                          </a:rPr>
                          <m:t>𝐳</m:t>
                        </m:r>
                      </m:e>
                      <m:sup>
                        <m:d>
                          <m:dPr>
                            <m:ctrlPr>
                              <a:rPr lang="zh-CN" altLang="zh-CN" sz="1800" i="1" dirty="0">
                                <a:latin typeface="Cambria Math" panose="02040503050406030204" pitchFamily="18" charset="0"/>
                                <a:ea typeface="苹方-简" panose="020B0400000000000000" pitchFamily="34" charset="-122"/>
                              </a:rPr>
                            </m:ctrlPr>
                          </m:dPr>
                          <m:e>
                            <m:r>
                              <a:rPr lang="zh-CN" altLang="zh-CN" sz="1800" dirty="0">
                                <a:latin typeface="Cambria Math" panose="02040503050406030204" pitchFamily="18" charset="0"/>
                                <a:ea typeface="苹方-简" panose="020B0400000000000000" pitchFamily="34" charset="-122"/>
                              </a:rPr>
                              <m:t>𝐱</m:t>
                            </m:r>
                          </m:e>
                        </m:d>
                      </m:sup>
                    </m:sSup>
                  </m:oMath>
                </a14:m>
                <a:r>
                  <a:rPr lang="zh-CN" altLang="zh-CN" sz="1800" dirty="0">
                    <a:latin typeface="Times New Roman" panose="02020603050405020304" pitchFamily="18" charset="0"/>
                    <a:ea typeface="苹方-简" panose="020B0400000000000000" pitchFamily="34" charset="-122"/>
                  </a:rPr>
                  <a:t>，并在每次去噪迭代中将其与</a:t>
                </a:r>
                <a:r>
                  <a:rPr lang="zh-CN" altLang="en-US" sz="1800" dirty="0">
                    <a:latin typeface="Times New Roman" panose="02020603050405020304" pitchFamily="18" charset="0"/>
                    <a:ea typeface="苹方-简" panose="020B0400000000000000" pitchFamily="34" charset="-122"/>
                  </a:rPr>
                  <a:t>服从</a:t>
                </a:r>
                <a:r>
                  <a:rPr lang="en-US" altLang="zh-CN" sz="1800" dirty="0">
                    <a:latin typeface="Times New Roman" panose="02020603050405020304" pitchFamily="18" charset="0"/>
                    <a:ea typeface="苹方-简" panose="020B0400000000000000" pitchFamily="34" charset="-122"/>
                  </a:rPr>
                  <a:t>01</a:t>
                </a:r>
                <a:r>
                  <a:rPr lang="zh-CN" altLang="en-US" sz="1800" dirty="0">
                    <a:latin typeface="Times New Roman" panose="02020603050405020304" pitchFamily="18" charset="0"/>
                    <a:ea typeface="苹方-简" panose="020B0400000000000000" pitchFamily="34" charset="-122"/>
                  </a:rPr>
                  <a:t>高斯分布的噪声图像</a:t>
                </a:r>
                <a14:m>
                  <m:oMath xmlns:m="http://schemas.openxmlformats.org/officeDocument/2006/math">
                    <m:sSubSup>
                      <m:sSubSupPr>
                        <m:ctrlPr>
                          <a:rPr lang="en-US" altLang="zh-CN" sz="1800" i="1" dirty="0">
                            <a:latin typeface="Cambria Math" panose="02040503050406030204" pitchFamily="18" charset="0"/>
                            <a:ea typeface="苹方-简" panose="020B0400000000000000" pitchFamily="34" charset="-122"/>
                          </a:rPr>
                        </m:ctrlPr>
                      </m:sSubSupPr>
                      <m:e>
                        <m:r>
                          <m:rPr>
                            <m:sty m:val="p"/>
                          </m:rPr>
                          <a:rPr lang="en-US" altLang="zh-CN" sz="1800" dirty="0">
                            <a:latin typeface="Cambria Math" panose="02040503050406030204" pitchFamily="18" charset="0"/>
                            <a:ea typeface="苹方-简" panose="020B0400000000000000" pitchFamily="34" charset="-122"/>
                          </a:rPr>
                          <m:t>z</m:t>
                        </m:r>
                      </m:e>
                      <m:sub>
                        <m:r>
                          <m:rPr>
                            <m:sty m:val="p"/>
                          </m:rPr>
                          <a:rPr lang="en-US" altLang="zh-CN" sz="1800" dirty="0">
                            <a:latin typeface="Cambria Math" panose="02040503050406030204" pitchFamily="18" charset="0"/>
                            <a:ea typeface="苹方-简" panose="020B0400000000000000" pitchFamily="34" charset="-122"/>
                          </a:rPr>
                          <m:t>T</m:t>
                        </m:r>
                      </m:sub>
                      <m:sup>
                        <m:r>
                          <m:rPr>
                            <m:sty m:val="p"/>
                          </m:rPr>
                          <a:rPr lang="en-US" altLang="zh-CN" sz="1800" dirty="0">
                            <a:latin typeface="Cambria Math" panose="02040503050406030204" pitchFamily="18" charset="0"/>
                            <a:ea typeface="苹方-简" panose="020B0400000000000000" pitchFamily="34" charset="-122"/>
                          </a:rPr>
                          <m:t>y</m:t>
                        </m:r>
                      </m:sup>
                    </m:sSubSup>
                  </m:oMath>
                </a14:m>
                <a:r>
                  <a:rPr lang="zh-CN" altLang="zh-CN" sz="1800" dirty="0">
                    <a:latin typeface="Times New Roman" panose="02020603050405020304" pitchFamily="18" charset="0"/>
                    <a:ea typeface="苹方-简" panose="020B0400000000000000" pitchFamily="34" charset="-122"/>
                  </a:rPr>
                  <a:t>进行拼接（concatenate），然后输入给经过修改和微调的 U-Net。在执行完 </a:t>
                </a:r>
                <a14:m>
                  <m:oMath xmlns:m="http://schemas.openxmlformats.org/officeDocument/2006/math">
                    <m:r>
                      <a:rPr lang="zh-CN" altLang="zh-CN" sz="1800" dirty="0">
                        <a:latin typeface="Cambria Math" panose="02040503050406030204" pitchFamily="18" charset="0"/>
                        <a:ea typeface="苹方-简" panose="020B0400000000000000" pitchFamily="34" charset="-122"/>
                      </a:rPr>
                      <m:t>𝑇</m:t>
                    </m:r>
                  </m:oMath>
                </a14:m>
                <a:r>
                  <a:rPr lang="zh-CN" altLang="zh-CN" sz="1800" dirty="0">
                    <a:latin typeface="Times New Roman" panose="02020603050405020304" pitchFamily="18" charset="0"/>
                    <a:ea typeface="苹方-简" panose="020B0400000000000000" pitchFamily="34" charset="-122"/>
                  </a:rPr>
                  <a:t> 步的时间表后，得到的最终深度潜在代码</a:t>
                </a:r>
                <a14:m>
                  <m:oMath xmlns:m="http://schemas.openxmlformats.org/officeDocument/2006/math">
                    <m:sSubSup>
                      <m:sSubSupPr>
                        <m:ctrlPr>
                          <a:rPr lang="en-US" altLang="zh-CN" sz="1800" i="1" dirty="0">
                            <a:latin typeface="Cambria Math" panose="02040503050406030204" pitchFamily="18" charset="0"/>
                            <a:ea typeface="苹方-简" panose="020B0400000000000000" pitchFamily="34" charset="-122"/>
                          </a:rPr>
                        </m:ctrlPr>
                      </m:sSubSupPr>
                      <m:e>
                        <m:r>
                          <m:rPr>
                            <m:sty m:val="p"/>
                          </m:rPr>
                          <a:rPr lang="en-US" altLang="zh-CN" sz="1800" dirty="0">
                            <a:latin typeface="Cambria Math" panose="02040503050406030204" pitchFamily="18" charset="0"/>
                            <a:ea typeface="苹方-简" panose="020B0400000000000000" pitchFamily="34" charset="-122"/>
                          </a:rPr>
                          <m:t>z</m:t>
                        </m:r>
                      </m:e>
                      <m:sub>
                        <m:r>
                          <a:rPr lang="en-US" altLang="zh-CN" sz="1800" dirty="0">
                            <a:latin typeface="Cambria Math" panose="02040503050406030204" pitchFamily="18" charset="0"/>
                            <a:ea typeface="苹方-简" panose="020B0400000000000000" pitchFamily="34" charset="-122"/>
                          </a:rPr>
                          <m:t>0</m:t>
                        </m:r>
                      </m:sub>
                      <m:sup>
                        <m:r>
                          <m:rPr>
                            <m:sty m:val="p"/>
                          </m:rPr>
                          <a:rPr lang="en-US" altLang="zh-CN" sz="1800" dirty="0">
                            <a:latin typeface="Cambria Math" panose="02040503050406030204" pitchFamily="18" charset="0"/>
                            <a:ea typeface="苹方-简" panose="020B0400000000000000" pitchFamily="34" charset="-122"/>
                          </a:rPr>
                          <m:t>d</m:t>
                        </m:r>
                      </m:sup>
                    </m:sSubSup>
                  </m:oMath>
                </a14:m>
                <a:r>
                  <a:rPr lang="zh-CN" altLang="zh-CN" sz="1800" dirty="0">
                    <a:latin typeface="Times New Roman" panose="02020603050405020304" pitchFamily="18" charset="0"/>
                    <a:ea typeface="苹方-简" panose="020B0400000000000000" pitchFamily="34" charset="-122"/>
                  </a:rPr>
                  <a:t>被解码成</a:t>
                </a:r>
                <a:r>
                  <a:rPr lang="zh-CN" altLang="en-US" sz="1800" dirty="0">
                    <a:latin typeface="Times New Roman" panose="02020603050405020304" pitchFamily="18" charset="0"/>
                    <a:ea typeface="苹方-简" panose="020B0400000000000000" pitchFamily="34" charset="-122"/>
                  </a:rPr>
                  <a:t>深度图</a:t>
                </a:r>
                <a14:m>
                  <m:oMath xmlns:m="http://schemas.openxmlformats.org/officeDocument/2006/math">
                    <m:acc>
                      <m:accPr>
                        <m:chr m:val="̂"/>
                        <m:ctrlPr>
                          <a:rPr lang="zh-CN" altLang="zh-CN" sz="1800" i="1" dirty="0">
                            <a:latin typeface="Cambria Math" panose="02040503050406030204" pitchFamily="18" charset="0"/>
                            <a:ea typeface="苹方-简" panose="020B0400000000000000" pitchFamily="34" charset="-122"/>
                          </a:rPr>
                        </m:ctrlPr>
                      </m:accPr>
                      <m:e>
                        <m:r>
                          <m:rPr>
                            <m:sty m:val="p"/>
                          </m:rPr>
                          <a:rPr lang="en-US" altLang="zh-CN" sz="1800" dirty="0">
                            <a:latin typeface="Cambria Math" panose="02040503050406030204" pitchFamily="18" charset="0"/>
                            <a:ea typeface="苹方-简" panose="020B0400000000000000" pitchFamily="34" charset="-122"/>
                          </a:rPr>
                          <m:t>y</m:t>
                        </m:r>
                      </m:e>
                    </m:acc>
                  </m:oMath>
                </a14:m>
                <a:r>
                  <a:rPr lang="zh-CN" altLang="zh-CN" sz="1800" dirty="0">
                    <a:latin typeface="Times New Roman" panose="02020603050405020304" pitchFamily="18" charset="0"/>
                    <a:ea typeface="苹方-简" panose="020B0400000000000000" pitchFamily="34" charset="-122"/>
                  </a:rPr>
                  <a:t>。</a:t>
                </a:r>
                <a:endParaRPr lang="en-US" altLang="zh-CN" sz="1800" dirty="0">
                  <a:latin typeface="Times New Roman" panose="02020603050405020304" pitchFamily="18" charset="0"/>
                  <a:ea typeface="苹方-简" panose="020B0400000000000000" pitchFamily="34" charset="-122"/>
                </a:endParaRPr>
              </a:p>
              <a:p>
                <a:pPr lvl="0" fontAlgn="base">
                  <a:spcBef>
                    <a:spcPct val="0"/>
                  </a:spcBef>
                  <a:spcAft>
                    <a:spcPct val="0"/>
                  </a:spcAft>
                </a:pPr>
                <a:endParaRPr lang="en-US" altLang="zh-CN" sz="1200" dirty="0">
                  <a:latin typeface="Times New Roman" panose="02020603050405020304" pitchFamily="18" charset="0"/>
                  <a:ea typeface="苹方-简" panose="020B0400000000000000" pitchFamily="34" charset="-122"/>
                </a:endParaRPr>
              </a:p>
              <a:p>
                <a:pPr lvl="0" fontAlgn="base">
                  <a:spcBef>
                    <a:spcPct val="0"/>
                  </a:spcBef>
                  <a:spcAft>
                    <a:spcPct val="0"/>
                  </a:spcAft>
                </a:pPr>
                <a:r>
                  <a:rPr lang="zh-CN" altLang="en-US" sz="1800" dirty="0">
                    <a:latin typeface="Times New Roman" panose="02020603050405020304" pitchFamily="18" charset="0"/>
                    <a:ea typeface="苹方-简" panose="020B0400000000000000" pitchFamily="34" charset="-122"/>
                  </a:rPr>
                  <a:t>由于模型通过</a:t>
                </a:r>
                <a:r>
                  <a:rPr lang="zh-CN" altLang="en-US" sz="1800" b="1" dirty="0">
                    <a:latin typeface="Times New Roman" panose="02020603050405020304" pitchFamily="18" charset="0"/>
                    <a:ea typeface="苹方-简" panose="020B0400000000000000" pitchFamily="34" charset="-122"/>
                  </a:rPr>
                  <a:t>多次的降噪精炼</a:t>
                </a:r>
                <a:r>
                  <a:rPr lang="zh-CN" altLang="en-US" sz="1800" dirty="0">
                    <a:latin typeface="Times New Roman" panose="02020603050405020304" pitchFamily="18" charset="0"/>
                    <a:ea typeface="苹方-简" panose="020B0400000000000000" pitchFamily="34" charset="-122"/>
                  </a:rPr>
                  <a:t>，生成的深度图具有较强的边缘细节</a:t>
                </a:r>
                <a:endParaRPr lang="zh-CN" altLang="zh-CN" sz="1800" dirty="0">
                  <a:latin typeface="Times New Roman" panose="02020603050405020304" pitchFamily="18" charset="0"/>
                  <a:ea typeface="苹方-简" panose="020B0400000000000000" pitchFamily="34" charset="-122"/>
                </a:endParaRPr>
              </a:p>
            </p:txBody>
          </p:sp>
        </mc:Choice>
        <mc:Fallback xmlns="">
          <p:sp>
            <p:nvSpPr>
              <p:cNvPr id="7" name="Rectangle 1">
                <a:extLst>
                  <a:ext uri="{FF2B5EF4-FFF2-40B4-BE49-F238E27FC236}">
                    <a16:creationId xmlns:a16="http://schemas.microsoft.com/office/drawing/2014/main" id="{B9D86FF4-6E96-CF33-FC50-E1E06785F11E}"/>
                  </a:ext>
                </a:extLst>
              </p:cNvPr>
              <p:cNvSpPr>
                <a:spLocks noRot="1" noChangeAspect="1" noMove="1" noResize="1" noEditPoints="1" noAdjustHandles="1" noChangeArrowheads="1" noChangeShapeType="1" noTextEdit="1"/>
              </p:cNvSpPr>
              <p:nvPr/>
            </p:nvSpPr>
            <p:spPr bwMode="auto">
              <a:xfrm>
                <a:off x="119336" y="3826262"/>
                <a:ext cx="6013168" cy="2288383"/>
              </a:xfrm>
              <a:prstGeom prst="rect">
                <a:avLst/>
              </a:prstGeom>
              <a:blipFill>
                <a:blip r:embed="rId3"/>
                <a:stretch>
                  <a:fillRect l="-913" t="-800" r="-4564" b="-37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BF5E0BA-02EE-E5ED-80EC-A59F68FCE18D}"/>
                  </a:ext>
                </a:extLst>
              </p:cNvPr>
              <p:cNvSpPr txBox="1"/>
              <p:nvPr/>
            </p:nvSpPr>
            <p:spPr>
              <a:xfrm>
                <a:off x="396440" y="1676003"/>
                <a:ext cx="6153292" cy="322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ctrlPr>
                        </m:sSupPr>
                        <m:e>
                          <m: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t>𝐳</m:t>
                          </m:r>
                        </m:e>
                        <m:sup>
                          <m:d>
                            <m:dPr>
                              <m:ctrlP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ctrlPr>
                            </m:dPr>
                            <m:e>
                              <m: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t>𝐱</m:t>
                              </m:r>
                            </m:e>
                          </m:d>
                        </m:sup>
                      </m:sSup>
                    </m:oMath>
                  </m:oMathPara>
                </a14:m>
                <a:endParaRPr lang="zh-CN" altLang="en-US" sz="1400" dirty="0"/>
              </a:p>
            </p:txBody>
          </p:sp>
        </mc:Choice>
        <mc:Fallback xmlns="">
          <p:sp>
            <p:nvSpPr>
              <p:cNvPr id="9" name="文本框 8">
                <a:extLst>
                  <a:ext uri="{FF2B5EF4-FFF2-40B4-BE49-F238E27FC236}">
                    <a16:creationId xmlns:a16="http://schemas.microsoft.com/office/drawing/2014/main" id="{6BF5E0BA-02EE-E5ED-80EC-A59F68FCE18D}"/>
                  </a:ext>
                </a:extLst>
              </p:cNvPr>
              <p:cNvSpPr txBox="1">
                <a:spLocks noRot="1" noChangeAspect="1" noMove="1" noResize="1" noEditPoints="1" noAdjustHandles="1" noChangeArrowheads="1" noChangeShapeType="1" noTextEdit="1"/>
              </p:cNvSpPr>
              <p:nvPr/>
            </p:nvSpPr>
            <p:spPr>
              <a:xfrm>
                <a:off x="396440" y="1676003"/>
                <a:ext cx="6153292" cy="322268"/>
              </a:xfrm>
              <a:prstGeom prst="rect">
                <a:avLst/>
              </a:prstGeom>
              <a:blipFill>
                <a:blip r:embed="rId4"/>
                <a:stretch>
                  <a:fillRect/>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DEDBB10B-EF3F-93E7-A100-C3E9B5D7D578}"/>
              </a:ext>
            </a:extLst>
          </p:cNvPr>
          <p:cNvSpPr/>
          <p:nvPr/>
        </p:nvSpPr>
        <p:spPr>
          <a:xfrm>
            <a:off x="0" y="3356992"/>
            <a:ext cx="3215680" cy="432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915376EA-12A8-608F-106C-DFAFDD3549CE}"/>
              </a:ext>
            </a:extLst>
          </p:cNvPr>
          <p:cNvPicPr>
            <a:picLocks noChangeAspect="1"/>
          </p:cNvPicPr>
          <p:nvPr/>
        </p:nvPicPr>
        <p:blipFill>
          <a:blip r:embed="rId5"/>
          <a:stretch>
            <a:fillRect/>
          </a:stretch>
        </p:blipFill>
        <p:spPr>
          <a:xfrm>
            <a:off x="297925" y="1547274"/>
            <a:ext cx="11596150" cy="1986044"/>
          </a:xfrm>
          <a:prstGeom prst="rect">
            <a:avLst/>
          </a:prstGeom>
          <a:ln w="19050">
            <a:solidFill>
              <a:schemeClr val="tx1"/>
            </a:solidFill>
            <a:prstDash val="dash"/>
          </a:ln>
        </p:spPr>
      </p:pic>
      <p:pic>
        <p:nvPicPr>
          <p:cNvPr id="12" name="图片 11">
            <a:extLst>
              <a:ext uri="{FF2B5EF4-FFF2-40B4-BE49-F238E27FC236}">
                <a16:creationId xmlns:a16="http://schemas.microsoft.com/office/drawing/2014/main" id="{F38CB341-C23D-7BBA-16A5-2809B6D0D0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39610" y="3630100"/>
            <a:ext cx="1680490" cy="2897532"/>
          </a:xfrm>
          <a:prstGeom prst="rect">
            <a:avLst/>
          </a:prstGeom>
        </p:spPr>
      </p:pic>
      <p:pic>
        <p:nvPicPr>
          <p:cNvPr id="13" name="图片 12">
            <a:extLst>
              <a:ext uri="{FF2B5EF4-FFF2-40B4-BE49-F238E27FC236}">
                <a16:creationId xmlns:a16="http://schemas.microsoft.com/office/drawing/2014/main" id="{D29329E5-BE29-EB69-F9E9-A6266C7D92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082386" y="3631167"/>
            <a:ext cx="1680490" cy="2897532"/>
          </a:xfrm>
          <a:prstGeom prst="rect">
            <a:avLst/>
          </a:prstGeom>
        </p:spPr>
      </p:pic>
      <p:sp>
        <p:nvSpPr>
          <p:cNvPr id="14" name="文本框 13">
            <a:extLst>
              <a:ext uri="{FF2B5EF4-FFF2-40B4-BE49-F238E27FC236}">
                <a16:creationId xmlns:a16="http://schemas.microsoft.com/office/drawing/2014/main" id="{F92F5405-0D41-0009-C9EF-EAE7F4494A0E}"/>
              </a:ext>
            </a:extLst>
          </p:cNvPr>
          <p:cNvSpPr txBox="1"/>
          <p:nvPr/>
        </p:nvSpPr>
        <p:spPr>
          <a:xfrm>
            <a:off x="9240485" y="5973524"/>
            <a:ext cx="1231062" cy="400110"/>
          </a:xfrm>
          <a:prstGeom prst="rect">
            <a:avLst/>
          </a:prstGeom>
          <a:noFill/>
        </p:spPr>
        <p:txBody>
          <a:bodyPr wrap="square" rtlCol="0">
            <a:spAutoFit/>
          </a:bodyPr>
          <a:lstStyle/>
          <a:p>
            <a:pPr algn="ctr"/>
            <a:r>
              <a:rPr lang="en-US" altLang="zh-CN" sz="2000" dirty="0">
                <a:solidFill>
                  <a:schemeClr val="bg1"/>
                </a:solidFill>
                <a:latin typeface="Times New Roman" panose="02020603050405020304" pitchFamily="18" charset="0"/>
                <a:cs typeface="Times New Roman" panose="02020603050405020304" pitchFamily="18" charset="0"/>
              </a:rPr>
              <a:t>Marigold</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65B7D2DE-4A1E-EF84-1D4E-96D7C7403406}"/>
              </a:ext>
            </a:extLst>
          </p:cNvPr>
          <p:cNvSpPr txBox="1"/>
          <p:nvPr/>
        </p:nvSpPr>
        <p:spPr>
          <a:xfrm>
            <a:off x="7315781" y="5973524"/>
            <a:ext cx="1231062" cy="400110"/>
          </a:xfrm>
          <a:prstGeom prst="rect">
            <a:avLst/>
          </a:prstGeom>
          <a:noFill/>
        </p:spPr>
        <p:txBody>
          <a:bodyPr wrap="square" rtlCol="0">
            <a:spAutoFit/>
          </a:bodyPr>
          <a:lstStyle/>
          <a:p>
            <a:pPr algn="ctr"/>
            <a:r>
              <a:rPr lang="en-US" altLang="zh-CN" sz="2000" dirty="0">
                <a:solidFill>
                  <a:schemeClr val="bg1"/>
                </a:solidFill>
                <a:latin typeface="Times New Roman" panose="02020603050405020304" pitchFamily="18" charset="0"/>
                <a:cs typeface="Times New Roman" panose="02020603050405020304" pitchFamily="18" charset="0"/>
              </a:rPr>
              <a:t>Image</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76032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AAF7A-C38A-6DA0-AF3C-E39E68815C43}"/>
            </a:ext>
          </a:extLst>
        </p:cNvPr>
        <p:cNvGrpSpPr/>
        <p:nvPr/>
      </p:nvGrpSpPr>
      <p:grpSpPr>
        <a:xfrm>
          <a:off x="0" y="0"/>
          <a:ext cx="0" cy="0"/>
          <a:chOff x="0" y="0"/>
          <a:chExt cx="0" cy="0"/>
        </a:xfrm>
      </p:grpSpPr>
      <p:grpSp>
        <p:nvGrpSpPr>
          <p:cNvPr id="16" name="组合 15">
            <a:extLst>
              <a:ext uri="{FF2B5EF4-FFF2-40B4-BE49-F238E27FC236}">
                <a16:creationId xmlns:a16="http://schemas.microsoft.com/office/drawing/2014/main" id="{451EE3C0-364B-B194-639C-E3214B1C1826}"/>
              </a:ext>
            </a:extLst>
          </p:cNvPr>
          <p:cNvGrpSpPr/>
          <p:nvPr/>
        </p:nvGrpSpPr>
        <p:grpSpPr>
          <a:xfrm>
            <a:off x="3320458" y="458741"/>
            <a:ext cx="5572519" cy="784032"/>
            <a:chOff x="1679798" y="438128"/>
            <a:chExt cx="5572519" cy="784032"/>
          </a:xfrm>
        </p:grpSpPr>
        <p:sp>
          <p:nvSpPr>
            <p:cNvPr id="17" name="文本框 16">
              <a:extLst>
                <a:ext uri="{FF2B5EF4-FFF2-40B4-BE49-F238E27FC236}">
                  <a16:creationId xmlns:a16="http://schemas.microsoft.com/office/drawing/2014/main" id="{3A09CC83-8B51-6235-5DBC-DC548BB81822}"/>
                </a:ext>
              </a:extLst>
            </p:cNvPr>
            <p:cNvSpPr txBox="1"/>
            <p:nvPr/>
          </p:nvSpPr>
          <p:spPr>
            <a:xfrm>
              <a:off x="3552992" y="438128"/>
              <a:ext cx="1826141" cy="584775"/>
            </a:xfrm>
            <a:prstGeom prst="rect">
              <a:avLst/>
            </a:prstGeom>
            <a:noFill/>
          </p:spPr>
          <p:txBody>
            <a:bodyPr wrap="non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研究内容</a:t>
              </a:r>
            </a:p>
          </p:txBody>
        </p:sp>
        <p:sp>
          <p:nvSpPr>
            <p:cNvPr id="18" name="文本框 17">
              <a:extLst>
                <a:ext uri="{FF2B5EF4-FFF2-40B4-BE49-F238E27FC236}">
                  <a16:creationId xmlns:a16="http://schemas.microsoft.com/office/drawing/2014/main" id="{47A8FA79-502B-A9FD-204D-E38DC3AF882E}"/>
                </a:ext>
              </a:extLst>
            </p:cNvPr>
            <p:cNvSpPr txBox="1"/>
            <p:nvPr/>
          </p:nvSpPr>
          <p:spPr>
            <a:xfrm>
              <a:off x="1679798" y="977050"/>
              <a:ext cx="5572519" cy="245110"/>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1000" dirty="0">
                  <a:solidFill>
                    <a:schemeClr val="bg1">
                      <a:lumMod val="50000"/>
                    </a:schemeClr>
                  </a:solidFill>
                  <a:cs typeface="+mn-ea"/>
                  <a:sym typeface="+mn-lt"/>
                </a:rPr>
                <a:t>Introduction</a:t>
              </a:r>
            </a:p>
          </p:txBody>
        </p:sp>
      </p:grpSp>
      <p:sp>
        <p:nvSpPr>
          <p:cNvPr id="50" name="矩形 49">
            <a:extLst>
              <a:ext uri="{FF2B5EF4-FFF2-40B4-BE49-F238E27FC236}">
                <a16:creationId xmlns:a16="http://schemas.microsoft.com/office/drawing/2014/main" id="{415D76C4-39CB-ED78-DA71-A452D99F626A}"/>
              </a:ext>
            </a:extLst>
          </p:cNvPr>
          <p:cNvSpPr/>
          <p:nvPr>
            <p:custDataLst>
              <p:tags r:id="rId1"/>
            </p:custDataLst>
          </p:nvPr>
        </p:nvSpPr>
        <p:spPr>
          <a:xfrm>
            <a:off x="209156" y="997663"/>
            <a:ext cx="11773688" cy="5347214"/>
          </a:xfrm>
          <a:prstGeom prst="rect">
            <a:avLst/>
          </a:prstGeom>
          <a:solidFill>
            <a:schemeClr val="bg2">
              <a:alpha val="3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cxnSp>
        <p:nvCxnSpPr>
          <p:cNvPr id="45" name="直接连接符 44">
            <a:extLst>
              <a:ext uri="{FF2B5EF4-FFF2-40B4-BE49-F238E27FC236}">
                <a16:creationId xmlns:a16="http://schemas.microsoft.com/office/drawing/2014/main" id="{EC3A41F4-FFDA-DBDD-9CFB-2FB1DD299BE0}"/>
              </a:ext>
            </a:extLst>
          </p:cNvPr>
          <p:cNvCxnSpPr>
            <a:cxnSpLocks/>
          </p:cNvCxnSpPr>
          <p:nvPr/>
        </p:nvCxnSpPr>
        <p:spPr>
          <a:xfrm>
            <a:off x="6427799" y="1566016"/>
            <a:ext cx="0" cy="34077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灯片编号占位符 2">
            <a:extLst>
              <a:ext uri="{FF2B5EF4-FFF2-40B4-BE49-F238E27FC236}">
                <a16:creationId xmlns:a16="http://schemas.microsoft.com/office/drawing/2014/main" id="{D1B0FF28-F47E-A899-BD62-D2E24EF727D2}"/>
              </a:ext>
            </a:extLst>
          </p:cNvPr>
          <p:cNvSpPr txBox="1">
            <a:spLocks/>
          </p:cNvSpPr>
          <p:nvPr/>
        </p:nvSpPr>
        <p:spPr>
          <a:xfrm>
            <a:off x="8737600" y="6356356"/>
            <a:ext cx="284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6</a:t>
            </a:fld>
            <a:endParaRPr lang="zh-CN" altLang="en-US"/>
          </a:p>
        </p:txBody>
      </p:sp>
      <p:sp>
        <p:nvSpPr>
          <p:cNvPr id="5" name="标题 1">
            <a:extLst>
              <a:ext uri="{FF2B5EF4-FFF2-40B4-BE49-F238E27FC236}">
                <a16:creationId xmlns:a16="http://schemas.microsoft.com/office/drawing/2014/main" id="{35D5593B-9C46-56E1-9E0E-0DBAC7604515}"/>
              </a:ext>
            </a:extLst>
          </p:cNvPr>
          <p:cNvSpPr txBox="1">
            <a:spLocks/>
          </p:cNvSpPr>
          <p:nvPr/>
        </p:nvSpPr>
        <p:spPr>
          <a:xfrm>
            <a:off x="119336" y="1037269"/>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zh-CN" altLang="en-US" sz="2800" b="1" dirty="0">
                <a:latin typeface="苹方-简 中黑体" panose="020B0600000000000000" pitchFamily="34" charset="-122"/>
                <a:ea typeface="苹方-简 中黑体" panose="020B0600000000000000" pitchFamily="34" charset="-122"/>
                <a:cs typeface="Calibri"/>
              </a:rPr>
              <a:t>将条件扩散模型用于深度估计</a:t>
            </a:r>
            <a:endParaRPr lang="zh-CN" altLang="en-US" sz="2800" dirty="0">
              <a:latin typeface="苹方-简 中黑体" panose="020B0600000000000000" pitchFamily="34" charset="-122"/>
              <a:ea typeface="苹方-简 中黑体" panose="020B0600000000000000" pitchFamily="34" charset="-122"/>
            </a:endParaRPr>
          </a:p>
        </p:txBody>
      </p:sp>
      <mc:AlternateContent xmlns:mc="http://schemas.openxmlformats.org/markup-compatibility/2006" xmlns:a14="http://schemas.microsoft.com/office/drawing/2010/main">
        <mc:Choice Requires="a14">
          <p:sp>
            <p:nvSpPr>
              <p:cNvPr id="7" name="Rectangle 1">
                <a:extLst>
                  <a:ext uri="{FF2B5EF4-FFF2-40B4-BE49-F238E27FC236}">
                    <a16:creationId xmlns:a16="http://schemas.microsoft.com/office/drawing/2014/main" id="{18EAC81E-A568-2DC3-2CB0-14584587B237}"/>
                  </a:ext>
                </a:extLst>
              </p:cNvPr>
              <p:cNvSpPr>
                <a:spLocks noChangeArrowheads="1"/>
              </p:cNvSpPr>
              <p:nvPr/>
            </p:nvSpPr>
            <p:spPr bwMode="auto">
              <a:xfrm>
                <a:off x="119336" y="3826262"/>
                <a:ext cx="6013168" cy="228838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zh-CN" sz="1800" dirty="0">
                    <a:latin typeface="Times New Roman" panose="02020603050405020304" pitchFamily="18" charset="0"/>
                    <a:ea typeface="苹方-简" panose="020B0400000000000000" pitchFamily="34" charset="-122"/>
                  </a:rPr>
                  <a:t>给定输入图像 </a:t>
                </a:r>
                <a14:m>
                  <m:oMath xmlns:m="http://schemas.openxmlformats.org/officeDocument/2006/math">
                    <m:r>
                      <a:rPr lang="zh-CN" altLang="zh-CN" sz="1800" dirty="0">
                        <a:latin typeface="Cambria Math" panose="02040503050406030204" pitchFamily="18" charset="0"/>
                        <a:ea typeface="苹方-简" panose="020B0400000000000000" pitchFamily="34" charset="-122"/>
                      </a:rPr>
                      <m:t>𝐱</m:t>
                    </m:r>
                  </m:oMath>
                </a14:m>
                <a:r>
                  <a:rPr lang="zh-CN" altLang="zh-CN" sz="1800" dirty="0">
                    <a:latin typeface="Times New Roman" panose="02020603050405020304" pitchFamily="18" charset="0"/>
                    <a:ea typeface="苹方-简" panose="020B0400000000000000" pitchFamily="34" charset="-122"/>
                  </a:rPr>
                  <a:t>，我们使用原始的 </a:t>
                </a:r>
                <a14:m>
                  <m:oMath xmlns:m="http://schemas.openxmlformats.org/officeDocument/2006/math">
                    <m:r>
                      <m:rPr>
                        <m:nor/>
                      </m:rPr>
                      <a:rPr lang="zh-CN" altLang="zh-CN" sz="1800" dirty="0">
                        <a:latin typeface="Times New Roman" panose="02020603050405020304" pitchFamily="18" charset="0"/>
                        <a:ea typeface="苹方-简" panose="020B0400000000000000" pitchFamily="34" charset="-122"/>
                      </a:rPr>
                      <m:t>Stable</m:t>
                    </m:r>
                    <m:r>
                      <m:rPr>
                        <m:nor/>
                      </m:rPr>
                      <a:rPr lang="zh-CN" altLang="zh-CN" sz="1800" dirty="0">
                        <a:latin typeface="Times New Roman" panose="02020603050405020304" pitchFamily="18" charset="0"/>
                        <a:ea typeface="苹方-简" panose="020B0400000000000000" pitchFamily="34" charset="-122"/>
                      </a:rPr>
                      <m:t> </m:t>
                    </m:r>
                    <m:r>
                      <m:rPr>
                        <m:nor/>
                      </m:rPr>
                      <a:rPr lang="zh-CN" altLang="zh-CN" sz="1800" dirty="0">
                        <a:latin typeface="Times New Roman" panose="02020603050405020304" pitchFamily="18" charset="0"/>
                        <a:ea typeface="苹方-简" panose="020B0400000000000000" pitchFamily="34" charset="-122"/>
                      </a:rPr>
                      <m:t>Diffusion</m:t>
                    </m:r>
                    <m:r>
                      <m:rPr>
                        <m:nor/>
                      </m:rPr>
                      <a:rPr lang="zh-CN" altLang="zh-CN" sz="1800" dirty="0">
                        <a:latin typeface="Times New Roman" panose="02020603050405020304" pitchFamily="18" charset="0"/>
                        <a:ea typeface="苹方-简" panose="020B0400000000000000" pitchFamily="34" charset="-122"/>
                      </a:rPr>
                      <m:t> </m:t>
                    </m:r>
                    <m:r>
                      <m:rPr>
                        <m:nor/>
                      </m:rPr>
                      <a:rPr lang="zh-CN" altLang="zh-CN" sz="1800" dirty="0">
                        <a:latin typeface="Times New Roman" panose="02020603050405020304" pitchFamily="18" charset="0"/>
                        <a:ea typeface="苹方-简" panose="020B0400000000000000" pitchFamily="34" charset="-122"/>
                      </a:rPr>
                      <m:t>VAE</m:t>
                    </m:r>
                  </m:oMath>
                </a14:m>
                <a:r>
                  <a:rPr lang="zh-CN" altLang="zh-CN" sz="1800" dirty="0">
                    <a:latin typeface="Times New Roman" panose="02020603050405020304" pitchFamily="18" charset="0"/>
                    <a:ea typeface="苹方-简" panose="020B0400000000000000" pitchFamily="34" charset="-122"/>
                  </a:rPr>
                  <a:t> 将其编码</a:t>
                </a:r>
                <a:r>
                  <a:rPr lang="zh-CN" altLang="en-US" sz="1800" dirty="0">
                    <a:latin typeface="Times New Roman" panose="02020603050405020304" pitchFamily="18" charset="0"/>
                    <a:ea typeface="苹方-简" panose="020B0400000000000000" pitchFamily="34" charset="-122"/>
                  </a:rPr>
                  <a:t>进</a:t>
                </a:r>
                <a:r>
                  <a:rPr lang="zh-CN" altLang="en-US" sz="1800" b="1" u="sng" dirty="0">
                    <a:latin typeface="Times New Roman" panose="02020603050405020304" pitchFamily="18" charset="0"/>
                    <a:ea typeface="苹方-简" panose="020B0400000000000000" pitchFamily="34" charset="-122"/>
                  </a:rPr>
                  <a:t>潜空间</a:t>
                </a:r>
                <a:r>
                  <a:rPr lang="zh-CN" altLang="en-US" sz="1800" dirty="0">
                    <a:latin typeface="Times New Roman" panose="02020603050405020304" pitchFamily="18" charset="0"/>
                    <a:ea typeface="苹方-简" panose="020B0400000000000000" pitchFamily="34" charset="-122"/>
                  </a:rPr>
                  <a:t>，表示为</a:t>
                </a:r>
                <a14:m>
                  <m:oMath xmlns:m="http://schemas.openxmlformats.org/officeDocument/2006/math">
                    <m:sSup>
                      <m:sSupPr>
                        <m:ctrlPr>
                          <a:rPr lang="zh-CN" altLang="zh-CN" sz="1800" i="1" dirty="0">
                            <a:latin typeface="Cambria Math" panose="02040503050406030204" pitchFamily="18" charset="0"/>
                            <a:ea typeface="苹方-简" panose="020B0400000000000000" pitchFamily="34" charset="-122"/>
                          </a:rPr>
                        </m:ctrlPr>
                      </m:sSupPr>
                      <m:e>
                        <m:r>
                          <a:rPr lang="zh-CN" altLang="zh-CN" sz="1800" dirty="0">
                            <a:latin typeface="Cambria Math" panose="02040503050406030204" pitchFamily="18" charset="0"/>
                            <a:ea typeface="苹方-简" panose="020B0400000000000000" pitchFamily="34" charset="-122"/>
                          </a:rPr>
                          <m:t>𝐳</m:t>
                        </m:r>
                      </m:e>
                      <m:sup>
                        <m:d>
                          <m:dPr>
                            <m:ctrlPr>
                              <a:rPr lang="zh-CN" altLang="zh-CN" sz="1800" i="1" dirty="0">
                                <a:latin typeface="Cambria Math" panose="02040503050406030204" pitchFamily="18" charset="0"/>
                                <a:ea typeface="苹方-简" panose="020B0400000000000000" pitchFamily="34" charset="-122"/>
                              </a:rPr>
                            </m:ctrlPr>
                          </m:dPr>
                          <m:e>
                            <m:r>
                              <a:rPr lang="zh-CN" altLang="zh-CN" sz="1800" dirty="0">
                                <a:latin typeface="Cambria Math" panose="02040503050406030204" pitchFamily="18" charset="0"/>
                                <a:ea typeface="苹方-简" panose="020B0400000000000000" pitchFamily="34" charset="-122"/>
                              </a:rPr>
                              <m:t>𝐱</m:t>
                            </m:r>
                          </m:e>
                        </m:d>
                      </m:sup>
                    </m:sSup>
                  </m:oMath>
                </a14:m>
                <a:r>
                  <a:rPr lang="zh-CN" altLang="zh-CN" sz="1800" dirty="0">
                    <a:latin typeface="Times New Roman" panose="02020603050405020304" pitchFamily="18" charset="0"/>
                    <a:ea typeface="苹方-简" panose="020B0400000000000000" pitchFamily="34" charset="-122"/>
                  </a:rPr>
                  <a:t>，并在每次去噪迭代中将其与</a:t>
                </a:r>
                <a:r>
                  <a:rPr lang="zh-CN" altLang="en-US" sz="1800" dirty="0">
                    <a:latin typeface="Times New Roman" panose="02020603050405020304" pitchFamily="18" charset="0"/>
                    <a:ea typeface="苹方-简" panose="020B0400000000000000" pitchFamily="34" charset="-122"/>
                  </a:rPr>
                  <a:t>服从</a:t>
                </a:r>
                <a:r>
                  <a:rPr lang="en-US" altLang="zh-CN" sz="1800" dirty="0">
                    <a:latin typeface="Times New Roman" panose="02020603050405020304" pitchFamily="18" charset="0"/>
                    <a:ea typeface="苹方-简" panose="020B0400000000000000" pitchFamily="34" charset="-122"/>
                  </a:rPr>
                  <a:t>01</a:t>
                </a:r>
                <a:r>
                  <a:rPr lang="zh-CN" altLang="en-US" sz="1800" dirty="0">
                    <a:latin typeface="Times New Roman" panose="02020603050405020304" pitchFamily="18" charset="0"/>
                    <a:ea typeface="苹方-简" panose="020B0400000000000000" pitchFamily="34" charset="-122"/>
                  </a:rPr>
                  <a:t>高斯分布的噪声图像</a:t>
                </a:r>
                <a14:m>
                  <m:oMath xmlns:m="http://schemas.openxmlformats.org/officeDocument/2006/math">
                    <m:sSubSup>
                      <m:sSubSupPr>
                        <m:ctrlPr>
                          <a:rPr lang="en-US" altLang="zh-CN" sz="1800" i="1" dirty="0">
                            <a:latin typeface="Cambria Math" panose="02040503050406030204" pitchFamily="18" charset="0"/>
                            <a:ea typeface="苹方-简" panose="020B0400000000000000" pitchFamily="34" charset="-122"/>
                          </a:rPr>
                        </m:ctrlPr>
                      </m:sSubSupPr>
                      <m:e>
                        <m:r>
                          <m:rPr>
                            <m:sty m:val="p"/>
                          </m:rPr>
                          <a:rPr lang="en-US" altLang="zh-CN" sz="1800" dirty="0">
                            <a:latin typeface="Cambria Math" panose="02040503050406030204" pitchFamily="18" charset="0"/>
                            <a:ea typeface="苹方-简" panose="020B0400000000000000" pitchFamily="34" charset="-122"/>
                          </a:rPr>
                          <m:t>z</m:t>
                        </m:r>
                      </m:e>
                      <m:sub>
                        <m:r>
                          <m:rPr>
                            <m:sty m:val="p"/>
                          </m:rPr>
                          <a:rPr lang="en-US" altLang="zh-CN" sz="1800" dirty="0">
                            <a:latin typeface="Cambria Math" panose="02040503050406030204" pitchFamily="18" charset="0"/>
                            <a:ea typeface="苹方-简" panose="020B0400000000000000" pitchFamily="34" charset="-122"/>
                          </a:rPr>
                          <m:t>T</m:t>
                        </m:r>
                      </m:sub>
                      <m:sup>
                        <m:r>
                          <m:rPr>
                            <m:sty m:val="p"/>
                          </m:rPr>
                          <a:rPr lang="en-US" altLang="zh-CN" sz="1800" dirty="0">
                            <a:latin typeface="Cambria Math" panose="02040503050406030204" pitchFamily="18" charset="0"/>
                            <a:ea typeface="苹方-简" panose="020B0400000000000000" pitchFamily="34" charset="-122"/>
                          </a:rPr>
                          <m:t>y</m:t>
                        </m:r>
                      </m:sup>
                    </m:sSubSup>
                  </m:oMath>
                </a14:m>
                <a:r>
                  <a:rPr lang="zh-CN" altLang="zh-CN" sz="1800" dirty="0">
                    <a:latin typeface="Times New Roman" panose="02020603050405020304" pitchFamily="18" charset="0"/>
                    <a:ea typeface="苹方-简" panose="020B0400000000000000" pitchFamily="34" charset="-122"/>
                  </a:rPr>
                  <a:t>进行拼接（concatenate），然后输入给经过修改和微调的 U-Net。在执行完 </a:t>
                </a:r>
                <a14:m>
                  <m:oMath xmlns:m="http://schemas.openxmlformats.org/officeDocument/2006/math">
                    <m:r>
                      <a:rPr lang="zh-CN" altLang="zh-CN" sz="1800" dirty="0">
                        <a:latin typeface="Cambria Math" panose="02040503050406030204" pitchFamily="18" charset="0"/>
                        <a:ea typeface="苹方-简" panose="020B0400000000000000" pitchFamily="34" charset="-122"/>
                      </a:rPr>
                      <m:t>𝑇</m:t>
                    </m:r>
                  </m:oMath>
                </a14:m>
                <a:r>
                  <a:rPr lang="zh-CN" altLang="zh-CN" sz="1800" dirty="0">
                    <a:latin typeface="Times New Roman" panose="02020603050405020304" pitchFamily="18" charset="0"/>
                    <a:ea typeface="苹方-简" panose="020B0400000000000000" pitchFamily="34" charset="-122"/>
                  </a:rPr>
                  <a:t> 步的时间表后，得到的最终深度潜在代码</a:t>
                </a:r>
                <a14:m>
                  <m:oMath xmlns:m="http://schemas.openxmlformats.org/officeDocument/2006/math">
                    <m:sSubSup>
                      <m:sSubSupPr>
                        <m:ctrlPr>
                          <a:rPr lang="en-US" altLang="zh-CN" sz="1800" i="1" dirty="0">
                            <a:latin typeface="Cambria Math" panose="02040503050406030204" pitchFamily="18" charset="0"/>
                            <a:ea typeface="苹方-简" panose="020B0400000000000000" pitchFamily="34" charset="-122"/>
                          </a:rPr>
                        </m:ctrlPr>
                      </m:sSubSupPr>
                      <m:e>
                        <m:r>
                          <m:rPr>
                            <m:sty m:val="p"/>
                          </m:rPr>
                          <a:rPr lang="en-US" altLang="zh-CN" sz="1800" dirty="0">
                            <a:latin typeface="Cambria Math" panose="02040503050406030204" pitchFamily="18" charset="0"/>
                            <a:ea typeface="苹方-简" panose="020B0400000000000000" pitchFamily="34" charset="-122"/>
                          </a:rPr>
                          <m:t>z</m:t>
                        </m:r>
                      </m:e>
                      <m:sub>
                        <m:r>
                          <a:rPr lang="en-US" altLang="zh-CN" sz="1800" dirty="0">
                            <a:latin typeface="Cambria Math" panose="02040503050406030204" pitchFamily="18" charset="0"/>
                            <a:ea typeface="苹方-简" panose="020B0400000000000000" pitchFamily="34" charset="-122"/>
                          </a:rPr>
                          <m:t>0</m:t>
                        </m:r>
                      </m:sub>
                      <m:sup>
                        <m:r>
                          <m:rPr>
                            <m:sty m:val="p"/>
                          </m:rPr>
                          <a:rPr lang="en-US" altLang="zh-CN" sz="1800" dirty="0">
                            <a:latin typeface="Cambria Math" panose="02040503050406030204" pitchFamily="18" charset="0"/>
                            <a:ea typeface="苹方-简" panose="020B0400000000000000" pitchFamily="34" charset="-122"/>
                          </a:rPr>
                          <m:t>d</m:t>
                        </m:r>
                      </m:sup>
                    </m:sSubSup>
                  </m:oMath>
                </a14:m>
                <a:r>
                  <a:rPr lang="zh-CN" altLang="zh-CN" sz="1800" dirty="0">
                    <a:latin typeface="Times New Roman" panose="02020603050405020304" pitchFamily="18" charset="0"/>
                    <a:ea typeface="苹方-简" panose="020B0400000000000000" pitchFamily="34" charset="-122"/>
                  </a:rPr>
                  <a:t>被解码成</a:t>
                </a:r>
                <a:r>
                  <a:rPr lang="zh-CN" altLang="en-US" sz="1800" dirty="0">
                    <a:latin typeface="Times New Roman" panose="02020603050405020304" pitchFamily="18" charset="0"/>
                    <a:ea typeface="苹方-简" panose="020B0400000000000000" pitchFamily="34" charset="-122"/>
                  </a:rPr>
                  <a:t>深度图</a:t>
                </a:r>
                <a14:m>
                  <m:oMath xmlns:m="http://schemas.openxmlformats.org/officeDocument/2006/math">
                    <m:acc>
                      <m:accPr>
                        <m:chr m:val="̂"/>
                        <m:ctrlPr>
                          <a:rPr lang="zh-CN" altLang="zh-CN" sz="1800" i="1" dirty="0">
                            <a:latin typeface="Cambria Math" panose="02040503050406030204" pitchFamily="18" charset="0"/>
                            <a:ea typeface="苹方-简" panose="020B0400000000000000" pitchFamily="34" charset="-122"/>
                          </a:rPr>
                        </m:ctrlPr>
                      </m:accPr>
                      <m:e>
                        <m:r>
                          <m:rPr>
                            <m:sty m:val="p"/>
                          </m:rPr>
                          <a:rPr lang="en-US" altLang="zh-CN" sz="1800" dirty="0">
                            <a:latin typeface="Cambria Math" panose="02040503050406030204" pitchFamily="18" charset="0"/>
                            <a:ea typeface="苹方-简" panose="020B0400000000000000" pitchFamily="34" charset="-122"/>
                          </a:rPr>
                          <m:t>y</m:t>
                        </m:r>
                      </m:e>
                    </m:acc>
                  </m:oMath>
                </a14:m>
                <a:r>
                  <a:rPr lang="zh-CN" altLang="zh-CN" sz="1800" dirty="0">
                    <a:latin typeface="Times New Roman" panose="02020603050405020304" pitchFamily="18" charset="0"/>
                    <a:ea typeface="苹方-简" panose="020B0400000000000000" pitchFamily="34" charset="-122"/>
                  </a:rPr>
                  <a:t>。</a:t>
                </a:r>
                <a:endParaRPr lang="en-US" altLang="zh-CN" sz="1800" dirty="0">
                  <a:latin typeface="Times New Roman" panose="02020603050405020304" pitchFamily="18" charset="0"/>
                  <a:ea typeface="苹方-简" panose="020B0400000000000000" pitchFamily="34" charset="-122"/>
                </a:endParaRPr>
              </a:p>
              <a:p>
                <a:pPr lvl="0" fontAlgn="base">
                  <a:spcBef>
                    <a:spcPct val="0"/>
                  </a:spcBef>
                  <a:spcAft>
                    <a:spcPct val="0"/>
                  </a:spcAft>
                </a:pPr>
                <a:endParaRPr lang="en-US" altLang="zh-CN" sz="1200" dirty="0">
                  <a:latin typeface="Times New Roman" panose="02020603050405020304" pitchFamily="18" charset="0"/>
                  <a:ea typeface="苹方-简" panose="020B0400000000000000" pitchFamily="34" charset="-122"/>
                </a:endParaRPr>
              </a:p>
              <a:p>
                <a:pPr lvl="0" fontAlgn="base">
                  <a:spcBef>
                    <a:spcPct val="0"/>
                  </a:spcBef>
                  <a:spcAft>
                    <a:spcPct val="0"/>
                  </a:spcAft>
                </a:pPr>
                <a:r>
                  <a:rPr lang="zh-CN" altLang="en-US" sz="1800" dirty="0">
                    <a:latin typeface="Times New Roman" panose="02020603050405020304" pitchFamily="18" charset="0"/>
                    <a:ea typeface="苹方-简" panose="020B0400000000000000" pitchFamily="34" charset="-122"/>
                  </a:rPr>
                  <a:t>由于模型通过</a:t>
                </a:r>
                <a:r>
                  <a:rPr lang="zh-CN" altLang="en-US" sz="1800" b="1" dirty="0">
                    <a:latin typeface="Times New Roman" panose="02020603050405020304" pitchFamily="18" charset="0"/>
                    <a:ea typeface="苹方-简" panose="020B0400000000000000" pitchFamily="34" charset="-122"/>
                  </a:rPr>
                  <a:t>多次的降噪精炼</a:t>
                </a:r>
                <a:r>
                  <a:rPr lang="zh-CN" altLang="en-US" sz="1800" dirty="0">
                    <a:latin typeface="Times New Roman" panose="02020603050405020304" pitchFamily="18" charset="0"/>
                    <a:ea typeface="苹方-简" panose="020B0400000000000000" pitchFamily="34" charset="-122"/>
                  </a:rPr>
                  <a:t>，生成的深度图具有较强的边缘细节</a:t>
                </a:r>
                <a:endParaRPr lang="zh-CN" altLang="zh-CN" sz="1800" dirty="0">
                  <a:latin typeface="Times New Roman" panose="02020603050405020304" pitchFamily="18" charset="0"/>
                  <a:ea typeface="苹方-简" panose="020B0400000000000000" pitchFamily="34" charset="-122"/>
                </a:endParaRPr>
              </a:p>
            </p:txBody>
          </p:sp>
        </mc:Choice>
        <mc:Fallback xmlns="">
          <p:sp>
            <p:nvSpPr>
              <p:cNvPr id="7" name="Rectangle 1">
                <a:extLst>
                  <a:ext uri="{FF2B5EF4-FFF2-40B4-BE49-F238E27FC236}">
                    <a16:creationId xmlns:a16="http://schemas.microsoft.com/office/drawing/2014/main" id="{18EAC81E-A568-2DC3-2CB0-14584587B237}"/>
                  </a:ext>
                </a:extLst>
              </p:cNvPr>
              <p:cNvSpPr>
                <a:spLocks noRot="1" noChangeAspect="1" noMove="1" noResize="1" noEditPoints="1" noAdjustHandles="1" noChangeArrowheads="1" noChangeShapeType="1" noTextEdit="1"/>
              </p:cNvSpPr>
              <p:nvPr/>
            </p:nvSpPr>
            <p:spPr bwMode="auto">
              <a:xfrm>
                <a:off x="119336" y="3826262"/>
                <a:ext cx="6013168" cy="2288383"/>
              </a:xfrm>
              <a:prstGeom prst="rect">
                <a:avLst/>
              </a:prstGeom>
              <a:blipFill>
                <a:blip r:embed="rId3"/>
                <a:stretch>
                  <a:fillRect l="-913" t="-800" r="-4564" b="-37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16E5BB4-4B1F-1A99-A599-D47DB31DA0AA}"/>
                  </a:ext>
                </a:extLst>
              </p:cNvPr>
              <p:cNvSpPr txBox="1"/>
              <p:nvPr/>
            </p:nvSpPr>
            <p:spPr>
              <a:xfrm>
                <a:off x="396440" y="1676003"/>
                <a:ext cx="6153292" cy="322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ctrlPr>
                        </m:sSupPr>
                        <m:e>
                          <m: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t>𝐳</m:t>
                          </m:r>
                        </m:e>
                        <m:sup>
                          <m:d>
                            <m:dPr>
                              <m:ctrlP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ctrlPr>
                            </m:dPr>
                            <m:e>
                              <m: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t>𝐱</m:t>
                              </m:r>
                            </m:e>
                          </m:d>
                        </m:sup>
                      </m:sSup>
                    </m:oMath>
                  </m:oMathPara>
                </a14:m>
                <a:endParaRPr lang="zh-CN" altLang="en-US" sz="1400" dirty="0"/>
              </a:p>
            </p:txBody>
          </p:sp>
        </mc:Choice>
        <mc:Fallback xmlns="">
          <p:sp>
            <p:nvSpPr>
              <p:cNvPr id="9" name="文本框 8">
                <a:extLst>
                  <a:ext uri="{FF2B5EF4-FFF2-40B4-BE49-F238E27FC236}">
                    <a16:creationId xmlns:a16="http://schemas.microsoft.com/office/drawing/2014/main" id="{316E5BB4-4B1F-1A99-A599-D47DB31DA0AA}"/>
                  </a:ext>
                </a:extLst>
              </p:cNvPr>
              <p:cNvSpPr txBox="1">
                <a:spLocks noRot="1" noChangeAspect="1" noMove="1" noResize="1" noEditPoints="1" noAdjustHandles="1" noChangeArrowheads="1" noChangeShapeType="1" noTextEdit="1"/>
              </p:cNvSpPr>
              <p:nvPr/>
            </p:nvSpPr>
            <p:spPr>
              <a:xfrm>
                <a:off x="396440" y="1676003"/>
                <a:ext cx="6153292" cy="322268"/>
              </a:xfrm>
              <a:prstGeom prst="rect">
                <a:avLst/>
              </a:prstGeom>
              <a:blipFill>
                <a:blip r:embed="rId4"/>
                <a:stretch>
                  <a:fillRect/>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EB319332-C1C6-0997-5FB8-A0930229B5F7}"/>
              </a:ext>
            </a:extLst>
          </p:cNvPr>
          <p:cNvSpPr/>
          <p:nvPr/>
        </p:nvSpPr>
        <p:spPr>
          <a:xfrm>
            <a:off x="0" y="3356992"/>
            <a:ext cx="3215680" cy="432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D57244D7-3AED-3E4B-B2C4-77C7424D0578}"/>
              </a:ext>
            </a:extLst>
          </p:cNvPr>
          <p:cNvPicPr>
            <a:picLocks noChangeAspect="1"/>
          </p:cNvPicPr>
          <p:nvPr/>
        </p:nvPicPr>
        <p:blipFill>
          <a:blip r:embed="rId5"/>
          <a:stretch>
            <a:fillRect/>
          </a:stretch>
        </p:blipFill>
        <p:spPr>
          <a:xfrm>
            <a:off x="297925" y="1547274"/>
            <a:ext cx="11596150" cy="1986044"/>
          </a:xfrm>
          <a:prstGeom prst="rect">
            <a:avLst/>
          </a:prstGeom>
          <a:ln w="19050">
            <a:solidFill>
              <a:schemeClr val="tx1"/>
            </a:solidFill>
            <a:prstDash val="dash"/>
          </a:ln>
        </p:spPr>
      </p:pic>
      <p:pic>
        <p:nvPicPr>
          <p:cNvPr id="3" name="图片 2">
            <a:extLst>
              <a:ext uri="{FF2B5EF4-FFF2-40B4-BE49-F238E27FC236}">
                <a16:creationId xmlns:a16="http://schemas.microsoft.com/office/drawing/2014/main" id="{ECDDD3F7-236D-E096-BDD5-C861DE8BAA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3491" y="4043323"/>
            <a:ext cx="2898040" cy="1930093"/>
          </a:xfrm>
          <a:prstGeom prst="rect">
            <a:avLst/>
          </a:prstGeom>
        </p:spPr>
      </p:pic>
    </p:spTree>
    <p:extLst>
      <p:ext uri="{BB962C8B-B14F-4D97-AF65-F5344CB8AC3E}">
        <p14:creationId xmlns:p14="http://schemas.microsoft.com/office/powerpoint/2010/main" val="293007486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46251-9CBD-6B98-B0E0-C363B9F77DEA}"/>
            </a:ext>
          </a:extLst>
        </p:cNvPr>
        <p:cNvGrpSpPr/>
        <p:nvPr/>
      </p:nvGrpSpPr>
      <p:grpSpPr>
        <a:xfrm>
          <a:off x="0" y="0"/>
          <a:ext cx="0" cy="0"/>
          <a:chOff x="0" y="0"/>
          <a:chExt cx="0" cy="0"/>
        </a:xfrm>
      </p:grpSpPr>
      <p:grpSp>
        <p:nvGrpSpPr>
          <p:cNvPr id="53" name="组合 52">
            <a:extLst>
              <a:ext uri="{FF2B5EF4-FFF2-40B4-BE49-F238E27FC236}">
                <a16:creationId xmlns:a16="http://schemas.microsoft.com/office/drawing/2014/main" id="{3704D259-BCC3-3762-ACA1-688D37C513DC}"/>
              </a:ext>
            </a:extLst>
          </p:cNvPr>
          <p:cNvGrpSpPr/>
          <p:nvPr/>
        </p:nvGrpSpPr>
        <p:grpSpPr>
          <a:xfrm>
            <a:off x="199692" y="4979672"/>
            <a:ext cx="11792439" cy="87289"/>
            <a:chOff x="-1" y="4561840"/>
            <a:chExt cx="10485124" cy="101600"/>
          </a:xfrm>
          <a:gradFill>
            <a:gsLst>
              <a:gs pos="0">
                <a:srgbClr val="92BFB5"/>
              </a:gs>
              <a:gs pos="100000">
                <a:srgbClr val="52A4AE"/>
              </a:gs>
            </a:gsLst>
          </a:gradFill>
        </p:grpSpPr>
        <p:sp>
          <p:nvSpPr>
            <p:cNvPr id="54" name="矩形 53">
              <a:extLst>
                <a:ext uri="{FF2B5EF4-FFF2-40B4-BE49-F238E27FC236}">
                  <a16:creationId xmlns:a16="http://schemas.microsoft.com/office/drawing/2014/main" id="{507D8DEC-677E-CF3F-25F9-AD6067848B83}"/>
                </a:ext>
              </a:extLst>
            </p:cNvPr>
            <p:cNvSpPr/>
            <p:nvPr/>
          </p:nvSpPr>
          <p:spPr>
            <a:xfrm>
              <a:off x="-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sp>
          <p:nvSpPr>
            <p:cNvPr id="55" name="矩形 54">
              <a:extLst>
                <a:ext uri="{FF2B5EF4-FFF2-40B4-BE49-F238E27FC236}">
                  <a16:creationId xmlns:a16="http://schemas.microsoft.com/office/drawing/2014/main" id="{53CA3E85-421B-EED6-D952-6521D7A04586}"/>
                </a:ext>
              </a:extLst>
            </p:cNvPr>
            <p:cNvSpPr/>
            <p:nvPr/>
          </p:nvSpPr>
          <p:spPr>
            <a:xfrm>
              <a:off x="2621280"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sp>
          <p:nvSpPr>
            <p:cNvPr id="56" name="矩形 55">
              <a:extLst>
                <a:ext uri="{FF2B5EF4-FFF2-40B4-BE49-F238E27FC236}">
                  <a16:creationId xmlns:a16="http://schemas.microsoft.com/office/drawing/2014/main" id="{A0CF49D5-0D46-1CBB-F6DD-92B071F0F648}"/>
                </a:ext>
              </a:extLst>
            </p:cNvPr>
            <p:cNvSpPr/>
            <p:nvPr/>
          </p:nvSpPr>
          <p:spPr>
            <a:xfrm>
              <a:off x="524256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sp>
          <p:nvSpPr>
            <p:cNvPr id="57" name="矩形 56">
              <a:extLst>
                <a:ext uri="{FF2B5EF4-FFF2-40B4-BE49-F238E27FC236}">
                  <a16:creationId xmlns:a16="http://schemas.microsoft.com/office/drawing/2014/main" id="{3FAF7E41-C9F2-89E1-D356-4732481E118C}"/>
                </a:ext>
              </a:extLst>
            </p:cNvPr>
            <p:cNvSpPr/>
            <p:nvPr/>
          </p:nvSpPr>
          <p:spPr>
            <a:xfrm>
              <a:off x="7863842"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grpSp>
      <p:grpSp>
        <p:nvGrpSpPr>
          <p:cNvPr id="64" name="组合 63">
            <a:extLst>
              <a:ext uri="{FF2B5EF4-FFF2-40B4-BE49-F238E27FC236}">
                <a16:creationId xmlns:a16="http://schemas.microsoft.com/office/drawing/2014/main" id="{C500E63F-6E76-7817-F848-883C6C4149D9}"/>
              </a:ext>
            </a:extLst>
          </p:cNvPr>
          <p:cNvGrpSpPr/>
          <p:nvPr/>
        </p:nvGrpSpPr>
        <p:grpSpPr>
          <a:xfrm>
            <a:off x="199694" y="1769831"/>
            <a:ext cx="11792437" cy="116997"/>
            <a:chOff x="-1" y="4561840"/>
            <a:chExt cx="10485124" cy="101600"/>
          </a:xfrm>
          <a:gradFill>
            <a:gsLst>
              <a:gs pos="0">
                <a:srgbClr val="92BFB5"/>
              </a:gs>
              <a:gs pos="100000">
                <a:srgbClr val="52A4AE"/>
              </a:gs>
            </a:gsLst>
          </a:gradFill>
        </p:grpSpPr>
        <p:sp>
          <p:nvSpPr>
            <p:cNvPr id="65" name="矩形 64">
              <a:extLst>
                <a:ext uri="{FF2B5EF4-FFF2-40B4-BE49-F238E27FC236}">
                  <a16:creationId xmlns:a16="http://schemas.microsoft.com/office/drawing/2014/main" id="{D15C9F08-04F3-1ECD-42B7-8E806F58BEB0}"/>
                </a:ext>
              </a:extLst>
            </p:cNvPr>
            <p:cNvSpPr/>
            <p:nvPr/>
          </p:nvSpPr>
          <p:spPr>
            <a:xfrm>
              <a:off x="-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6" name="矩形 65">
              <a:extLst>
                <a:ext uri="{FF2B5EF4-FFF2-40B4-BE49-F238E27FC236}">
                  <a16:creationId xmlns:a16="http://schemas.microsoft.com/office/drawing/2014/main" id="{E099D3C3-AA13-ADD0-695F-030C07E33014}"/>
                </a:ext>
              </a:extLst>
            </p:cNvPr>
            <p:cNvSpPr/>
            <p:nvPr/>
          </p:nvSpPr>
          <p:spPr>
            <a:xfrm>
              <a:off x="2621280"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7" name="矩形 66">
              <a:extLst>
                <a:ext uri="{FF2B5EF4-FFF2-40B4-BE49-F238E27FC236}">
                  <a16:creationId xmlns:a16="http://schemas.microsoft.com/office/drawing/2014/main" id="{78C37F6E-3787-4F8B-B1A8-A89CD04A803B}"/>
                </a:ext>
              </a:extLst>
            </p:cNvPr>
            <p:cNvSpPr/>
            <p:nvPr/>
          </p:nvSpPr>
          <p:spPr>
            <a:xfrm>
              <a:off x="524256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8" name="矩形 67">
              <a:extLst>
                <a:ext uri="{FF2B5EF4-FFF2-40B4-BE49-F238E27FC236}">
                  <a16:creationId xmlns:a16="http://schemas.microsoft.com/office/drawing/2014/main" id="{B47EB4C6-F83F-D93C-2359-CCEB32A9540A}"/>
                </a:ext>
              </a:extLst>
            </p:cNvPr>
            <p:cNvSpPr/>
            <p:nvPr/>
          </p:nvSpPr>
          <p:spPr>
            <a:xfrm>
              <a:off x="7863842"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50" name="矩形 49">
            <a:extLst>
              <a:ext uri="{FF2B5EF4-FFF2-40B4-BE49-F238E27FC236}">
                <a16:creationId xmlns:a16="http://schemas.microsoft.com/office/drawing/2014/main" id="{C708EB00-4B58-EB7F-18B4-ED231EEC44BB}"/>
              </a:ext>
            </a:extLst>
          </p:cNvPr>
          <p:cNvSpPr/>
          <p:nvPr/>
        </p:nvSpPr>
        <p:spPr>
          <a:xfrm>
            <a:off x="199692" y="888174"/>
            <a:ext cx="11680015" cy="5713353"/>
          </a:xfrm>
          <a:prstGeom prst="rect">
            <a:avLst/>
          </a:prstGeom>
          <a:gradFill>
            <a:gsLst>
              <a:gs pos="0">
                <a:srgbClr val="92BFB5"/>
              </a:gs>
              <a:gs pos="100000">
                <a:srgbClr val="52A4AE"/>
              </a:gs>
            </a:gsLst>
            <a:lin ang="5400000" scaled="1"/>
          </a:gra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7" name="文本框 26">
            <a:extLst>
              <a:ext uri="{FF2B5EF4-FFF2-40B4-BE49-F238E27FC236}">
                <a16:creationId xmlns:a16="http://schemas.microsoft.com/office/drawing/2014/main" id="{C05338FE-05A3-0EFD-7BF3-020AFCAF53A3}"/>
              </a:ext>
            </a:extLst>
          </p:cNvPr>
          <p:cNvSpPr txBox="1"/>
          <p:nvPr/>
        </p:nvSpPr>
        <p:spPr>
          <a:xfrm>
            <a:off x="5100176" y="256473"/>
            <a:ext cx="1879041" cy="584775"/>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理论依据</a:t>
            </a:r>
          </a:p>
        </p:txBody>
      </p:sp>
      <p:sp>
        <p:nvSpPr>
          <p:cNvPr id="7" name="文本框 6">
            <a:extLst>
              <a:ext uri="{FF2B5EF4-FFF2-40B4-BE49-F238E27FC236}">
                <a16:creationId xmlns:a16="http://schemas.microsoft.com/office/drawing/2014/main" id="{68BC733B-00BB-9E76-6DEC-AE259D7BBF91}"/>
              </a:ext>
            </a:extLst>
          </p:cNvPr>
          <p:cNvSpPr txBox="1"/>
          <p:nvPr/>
        </p:nvSpPr>
        <p:spPr>
          <a:xfrm>
            <a:off x="199692" y="872604"/>
            <a:ext cx="6172232" cy="443865"/>
          </a:xfrm>
          <a:prstGeom prst="rect">
            <a:avLst/>
          </a:prstGeom>
          <a:solidFill>
            <a:schemeClr val="accent4"/>
          </a:solidFill>
        </p:spPr>
        <p:txBody>
          <a:bodyPr wrap="square" rtlCol="0">
            <a:noAutofit/>
          </a:bodyPr>
          <a:lstStyle/>
          <a:p>
            <a:r>
              <a:rPr lang="zh-CN" altLang="en-US" sz="2400" b="1" dirty="0">
                <a:solidFill>
                  <a:schemeClr val="bg1"/>
                </a:solidFill>
              </a:rPr>
              <a:t>扩散模型</a:t>
            </a:r>
          </a:p>
        </p:txBody>
      </p:sp>
      <p:sp>
        <p:nvSpPr>
          <p:cNvPr id="2" name="object 13">
            <a:extLst>
              <a:ext uri="{FF2B5EF4-FFF2-40B4-BE49-F238E27FC236}">
                <a16:creationId xmlns:a16="http://schemas.microsoft.com/office/drawing/2014/main" id="{E0092FF1-6EBC-ACCF-EE1E-577DD463962B}"/>
              </a:ext>
            </a:extLst>
          </p:cNvPr>
          <p:cNvSpPr/>
          <p:nvPr/>
        </p:nvSpPr>
        <p:spPr>
          <a:xfrm>
            <a:off x="7205472" y="5548055"/>
            <a:ext cx="958851" cy="541020"/>
          </a:xfrm>
          <a:custGeom>
            <a:avLst/>
            <a:gdLst/>
            <a:ahLst/>
            <a:cxnLst/>
            <a:rect l="l" t="t" r="r" b="b"/>
            <a:pathLst>
              <a:path w="958850" h="541020">
                <a:moveTo>
                  <a:pt x="868426" y="0"/>
                </a:moveTo>
                <a:lnTo>
                  <a:pt x="90170" y="0"/>
                </a:lnTo>
                <a:lnTo>
                  <a:pt x="55078" y="7088"/>
                </a:lnTo>
                <a:lnTo>
                  <a:pt x="26416" y="26416"/>
                </a:lnTo>
                <a:lnTo>
                  <a:pt x="7088" y="55078"/>
                </a:lnTo>
                <a:lnTo>
                  <a:pt x="0" y="90169"/>
                </a:lnTo>
                <a:lnTo>
                  <a:pt x="0" y="450850"/>
                </a:lnTo>
                <a:lnTo>
                  <a:pt x="7088" y="485947"/>
                </a:lnTo>
                <a:lnTo>
                  <a:pt x="26415" y="514608"/>
                </a:lnTo>
                <a:lnTo>
                  <a:pt x="55078" y="533933"/>
                </a:lnTo>
                <a:lnTo>
                  <a:pt x="90170" y="541019"/>
                </a:lnTo>
                <a:lnTo>
                  <a:pt x="868426" y="541019"/>
                </a:lnTo>
                <a:lnTo>
                  <a:pt x="903517" y="533933"/>
                </a:lnTo>
                <a:lnTo>
                  <a:pt x="932179" y="514608"/>
                </a:lnTo>
                <a:lnTo>
                  <a:pt x="951507" y="485947"/>
                </a:lnTo>
                <a:lnTo>
                  <a:pt x="958596" y="450850"/>
                </a:lnTo>
                <a:lnTo>
                  <a:pt x="958596" y="90169"/>
                </a:lnTo>
                <a:lnTo>
                  <a:pt x="951507" y="55078"/>
                </a:lnTo>
                <a:lnTo>
                  <a:pt x="932179" y="26415"/>
                </a:lnTo>
                <a:lnTo>
                  <a:pt x="903517" y="7088"/>
                </a:lnTo>
                <a:lnTo>
                  <a:pt x="868426" y="0"/>
                </a:lnTo>
                <a:close/>
              </a:path>
            </a:pathLst>
          </a:custGeom>
          <a:solidFill>
            <a:srgbClr val="004B74">
              <a:alpha val="21174"/>
            </a:srgbClr>
          </a:solidFill>
        </p:spPr>
        <p:txBody>
          <a:bodyPr wrap="square" lIns="0" tIns="0" rIns="0" bIns="0" rtlCol="0"/>
          <a:lstStyle/>
          <a:p>
            <a:endParaRPr sz="1872" dirty="0"/>
          </a:p>
        </p:txBody>
      </p:sp>
      <p:grpSp>
        <p:nvGrpSpPr>
          <p:cNvPr id="3" name="object 2">
            <a:extLst>
              <a:ext uri="{FF2B5EF4-FFF2-40B4-BE49-F238E27FC236}">
                <a16:creationId xmlns:a16="http://schemas.microsoft.com/office/drawing/2014/main" id="{7B1ECC88-91DD-9625-D117-449A3B146169}"/>
              </a:ext>
            </a:extLst>
          </p:cNvPr>
          <p:cNvGrpSpPr/>
          <p:nvPr/>
        </p:nvGrpSpPr>
        <p:grpSpPr>
          <a:xfrm>
            <a:off x="4123946" y="5510449"/>
            <a:ext cx="586740" cy="581025"/>
            <a:chOff x="4123944" y="5239511"/>
            <a:chExt cx="586740" cy="581025"/>
          </a:xfrm>
        </p:grpSpPr>
        <p:pic>
          <p:nvPicPr>
            <p:cNvPr id="5" name="object 3">
              <a:extLst>
                <a:ext uri="{FF2B5EF4-FFF2-40B4-BE49-F238E27FC236}">
                  <a16:creationId xmlns:a16="http://schemas.microsoft.com/office/drawing/2014/main" id="{3C9D92C2-2BB3-3EC0-2257-58D47A87D6C9}"/>
                </a:ext>
              </a:extLst>
            </p:cNvPr>
            <p:cNvPicPr/>
            <p:nvPr/>
          </p:nvPicPr>
          <p:blipFill>
            <a:blip r:embed="rId3" cstate="print"/>
            <a:stretch>
              <a:fillRect/>
            </a:stretch>
          </p:blipFill>
          <p:spPr>
            <a:xfrm>
              <a:off x="4127962" y="5241453"/>
              <a:ext cx="574683" cy="570664"/>
            </a:xfrm>
            <a:prstGeom prst="rect">
              <a:avLst/>
            </a:prstGeom>
          </p:spPr>
        </p:pic>
        <p:sp>
          <p:nvSpPr>
            <p:cNvPr id="8" name="object 4">
              <a:extLst>
                <a:ext uri="{FF2B5EF4-FFF2-40B4-BE49-F238E27FC236}">
                  <a16:creationId xmlns:a16="http://schemas.microsoft.com/office/drawing/2014/main" id="{EF66064A-039C-7840-F719-7F3B89390B7D}"/>
                </a:ext>
              </a:extLst>
            </p:cNvPr>
            <p:cNvSpPr/>
            <p:nvPr/>
          </p:nvSpPr>
          <p:spPr>
            <a:xfrm>
              <a:off x="4123944" y="5239511"/>
              <a:ext cx="586740" cy="581025"/>
            </a:xfrm>
            <a:custGeom>
              <a:avLst/>
              <a:gdLst/>
              <a:ahLst/>
              <a:cxnLst/>
              <a:rect l="l" t="t" r="r" b="b"/>
              <a:pathLst>
                <a:path w="586739" h="581025">
                  <a:moveTo>
                    <a:pt x="586739" y="0"/>
                  </a:moveTo>
                  <a:lnTo>
                    <a:pt x="0" y="0"/>
                  </a:lnTo>
                  <a:lnTo>
                    <a:pt x="0" y="580644"/>
                  </a:lnTo>
                  <a:lnTo>
                    <a:pt x="586739" y="580644"/>
                  </a:lnTo>
                  <a:lnTo>
                    <a:pt x="586739" y="0"/>
                  </a:lnTo>
                  <a:close/>
                </a:path>
              </a:pathLst>
            </a:custGeom>
            <a:solidFill>
              <a:srgbClr val="FFFFFF">
                <a:alpha val="45097"/>
              </a:srgbClr>
            </a:solidFill>
          </p:spPr>
          <p:txBody>
            <a:bodyPr wrap="square" lIns="0" tIns="0" rIns="0" bIns="0" rtlCol="0"/>
            <a:lstStyle/>
            <a:p>
              <a:endParaRPr sz="1872"/>
            </a:p>
          </p:txBody>
        </p:sp>
      </p:grpSp>
      <p:sp>
        <p:nvSpPr>
          <p:cNvPr id="24" name="object 6">
            <a:extLst>
              <a:ext uri="{FF2B5EF4-FFF2-40B4-BE49-F238E27FC236}">
                <a16:creationId xmlns:a16="http://schemas.microsoft.com/office/drawing/2014/main" id="{4AAEE23B-FD45-C738-C802-F1AEEF647106}"/>
              </a:ext>
            </a:extLst>
          </p:cNvPr>
          <p:cNvSpPr/>
          <p:nvPr/>
        </p:nvSpPr>
        <p:spPr>
          <a:xfrm>
            <a:off x="5278375" y="2156379"/>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pic>
        <p:nvPicPr>
          <p:cNvPr id="26" name="object 16">
            <a:extLst>
              <a:ext uri="{FF2B5EF4-FFF2-40B4-BE49-F238E27FC236}">
                <a16:creationId xmlns:a16="http://schemas.microsoft.com/office/drawing/2014/main" id="{8199F3F8-B26F-A7A6-A9BE-CB387116FCB2}"/>
              </a:ext>
            </a:extLst>
          </p:cNvPr>
          <p:cNvPicPr/>
          <p:nvPr/>
        </p:nvPicPr>
        <p:blipFill>
          <a:blip r:embed="rId4" cstate="print"/>
          <a:stretch>
            <a:fillRect/>
          </a:stretch>
        </p:blipFill>
        <p:spPr>
          <a:xfrm>
            <a:off x="2377829" y="2814887"/>
            <a:ext cx="229705" cy="169428"/>
          </a:xfrm>
          <a:prstGeom prst="rect">
            <a:avLst/>
          </a:prstGeom>
        </p:spPr>
      </p:pic>
      <p:grpSp>
        <p:nvGrpSpPr>
          <p:cNvPr id="28" name="object 17">
            <a:extLst>
              <a:ext uri="{FF2B5EF4-FFF2-40B4-BE49-F238E27FC236}">
                <a16:creationId xmlns:a16="http://schemas.microsoft.com/office/drawing/2014/main" id="{932149C3-AF4E-CBCB-AD00-65125480F4AF}"/>
              </a:ext>
            </a:extLst>
          </p:cNvPr>
          <p:cNvGrpSpPr/>
          <p:nvPr/>
        </p:nvGrpSpPr>
        <p:grpSpPr>
          <a:xfrm>
            <a:off x="4206613" y="2814885"/>
            <a:ext cx="356871" cy="168275"/>
            <a:chOff x="4206611" y="2543949"/>
            <a:chExt cx="356870" cy="168275"/>
          </a:xfrm>
        </p:grpSpPr>
        <p:pic>
          <p:nvPicPr>
            <p:cNvPr id="29" name="object 18">
              <a:extLst>
                <a:ext uri="{FF2B5EF4-FFF2-40B4-BE49-F238E27FC236}">
                  <a16:creationId xmlns:a16="http://schemas.microsoft.com/office/drawing/2014/main" id="{0121A144-B94C-A8CE-586B-D64CD6493025}"/>
                </a:ext>
              </a:extLst>
            </p:cNvPr>
            <p:cNvPicPr/>
            <p:nvPr/>
          </p:nvPicPr>
          <p:blipFill>
            <a:blip r:embed="rId5" cstate="print"/>
            <a:stretch>
              <a:fillRect/>
            </a:stretch>
          </p:blipFill>
          <p:spPr>
            <a:xfrm>
              <a:off x="4206611" y="2543949"/>
              <a:ext cx="202565" cy="167844"/>
            </a:xfrm>
            <a:prstGeom prst="rect">
              <a:avLst/>
            </a:prstGeom>
          </p:spPr>
        </p:pic>
        <p:sp>
          <p:nvSpPr>
            <p:cNvPr id="30" name="object 19">
              <a:extLst>
                <a:ext uri="{FF2B5EF4-FFF2-40B4-BE49-F238E27FC236}">
                  <a16:creationId xmlns:a16="http://schemas.microsoft.com/office/drawing/2014/main" id="{BB49F1E6-39AE-6256-0DB7-3C87F7F5F9C0}"/>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sz="1872"/>
            </a:p>
          </p:txBody>
        </p:sp>
      </p:grpSp>
      <p:pic>
        <p:nvPicPr>
          <p:cNvPr id="31" name="object 20">
            <a:extLst>
              <a:ext uri="{FF2B5EF4-FFF2-40B4-BE49-F238E27FC236}">
                <a16:creationId xmlns:a16="http://schemas.microsoft.com/office/drawing/2014/main" id="{A7105E40-6660-DDAB-96F6-81C8BB53BA1E}"/>
              </a:ext>
            </a:extLst>
          </p:cNvPr>
          <p:cNvPicPr/>
          <p:nvPr/>
        </p:nvPicPr>
        <p:blipFill>
          <a:blip r:embed="rId6" cstate="print"/>
          <a:stretch>
            <a:fillRect/>
          </a:stretch>
        </p:blipFill>
        <p:spPr>
          <a:xfrm>
            <a:off x="4609344" y="2869513"/>
            <a:ext cx="64344" cy="110840"/>
          </a:xfrm>
          <a:prstGeom prst="rect">
            <a:avLst/>
          </a:prstGeom>
        </p:spPr>
      </p:pic>
      <p:pic>
        <p:nvPicPr>
          <p:cNvPr id="32" name="object 21">
            <a:extLst>
              <a:ext uri="{FF2B5EF4-FFF2-40B4-BE49-F238E27FC236}">
                <a16:creationId xmlns:a16="http://schemas.microsoft.com/office/drawing/2014/main" id="{02DB9E0A-4F4C-6D22-E2D3-6DA027BE9A89}"/>
              </a:ext>
            </a:extLst>
          </p:cNvPr>
          <p:cNvPicPr/>
          <p:nvPr/>
        </p:nvPicPr>
        <p:blipFill>
          <a:blip r:embed="rId7" cstate="print"/>
          <a:stretch>
            <a:fillRect/>
          </a:stretch>
        </p:blipFill>
        <p:spPr>
          <a:xfrm>
            <a:off x="7609401" y="2813915"/>
            <a:ext cx="200371" cy="168453"/>
          </a:xfrm>
          <a:prstGeom prst="rect">
            <a:avLst/>
          </a:prstGeom>
        </p:spPr>
      </p:pic>
      <p:sp>
        <p:nvSpPr>
          <p:cNvPr id="33" name="object 22">
            <a:extLst>
              <a:ext uri="{FF2B5EF4-FFF2-40B4-BE49-F238E27FC236}">
                <a16:creationId xmlns:a16="http://schemas.microsoft.com/office/drawing/2014/main" id="{9BFADCD8-13CD-EA9E-8CD5-912F648BF52F}"/>
              </a:ext>
            </a:extLst>
          </p:cNvPr>
          <p:cNvSpPr/>
          <p:nvPr/>
        </p:nvSpPr>
        <p:spPr>
          <a:xfrm>
            <a:off x="8551711" y="2194255"/>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34" name="object 23">
            <a:extLst>
              <a:ext uri="{FF2B5EF4-FFF2-40B4-BE49-F238E27FC236}">
                <a16:creationId xmlns:a16="http://schemas.microsoft.com/office/drawing/2014/main" id="{D2F29431-417D-CDC0-43F9-1D1DF75D412C}"/>
              </a:ext>
            </a:extLst>
          </p:cNvPr>
          <p:cNvSpPr/>
          <p:nvPr/>
        </p:nvSpPr>
        <p:spPr>
          <a:xfrm>
            <a:off x="8630043" y="2194255"/>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35" name="object 24">
            <a:extLst>
              <a:ext uri="{FF2B5EF4-FFF2-40B4-BE49-F238E27FC236}">
                <a16:creationId xmlns:a16="http://schemas.microsoft.com/office/drawing/2014/main" id="{C62C4B0C-3F90-7624-ED08-5ABDE2B4B266}"/>
              </a:ext>
            </a:extLst>
          </p:cNvPr>
          <p:cNvSpPr/>
          <p:nvPr/>
        </p:nvSpPr>
        <p:spPr>
          <a:xfrm>
            <a:off x="8709171" y="2194255"/>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pic>
        <p:nvPicPr>
          <p:cNvPr id="36" name="object 25">
            <a:extLst>
              <a:ext uri="{FF2B5EF4-FFF2-40B4-BE49-F238E27FC236}">
                <a16:creationId xmlns:a16="http://schemas.microsoft.com/office/drawing/2014/main" id="{E352926D-CD40-4A7D-DCDF-925C4A8AAA3E}"/>
              </a:ext>
            </a:extLst>
          </p:cNvPr>
          <p:cNvPicPr/>
          <p:nvPr/>
        </p:nvPicPr>
        <p:blipFill>
          <a:blip r:embed="rId8" cstate="print"/>
          <a:stretch>
            <a:fillRect/>
          </a:stretch>
        </p:blipFill>
        <p:spPr>
          <a:xfrm>
            <a:off x="9523801" y="2814887"/>
            <a:ext cx="262473" cy="165471"/>
          </a:xfrm>
          <a:prstGeom prst="rect">
            <a:avLst/>
          </a:prstGeom>
        </p:spPr>
      </p:pic>
      <p:pic>
        <p:nvPicPr>
          <p:cNvPr id="37" name="object 26">
            <a:extLst>
              <a:ext uri="{FF2B5EF4-FFF2-40B4-BE49-F238E27FC236}">
                <a16:creationId xmlns:a16="http://schemas.microsoft.com/office/drawing/2014/main" id="{08ABC7F7-BC84-52FE-4304-7AEC2D36E3B0}"/>
              </a:ext>
            </a:extLst>
          </p:cNvPr>
          <p:cNvPicPr/>
          <p:nvPr/>
        </p:nvPicPr>
        <p:blipFill>
          <a:blip r:embed="rId9" cstate="print">
            <a:extLst>
              <a:ext uri="{28A0092B-C50C-407E-A947-70E740481C1C}">
                <a14:useLocalDpi xmlns:a14="http://schemas.microsoft.com/office/drawing/2010/main" val="0"/>
              </a:ext>
            </a:extLst>
          </a:blip>
          <a:srcRect/>
          <a:stretch/>
        </p:blipFill>
        <p:spPr>
          <a:xfrm>
            <a:off x="1990347" y="1727119"/>
            <a:ext cx="960119" cy="960119"/>
          </a:xfrm>
          <a:prstGeom prst="rect">
            <a:avLst/>
          </a:prstGeom>
        </p:spPr>
      </p:pic>
      <p:pic>
        <p:nvPicPr>
          <p:cNvPr id="38" name="object 27">
            <a:extLst>
              <a:ext uri="{FF2B5EF4-FFF2-40B4-BE49-F238E27FC236}">
                <a16:creationId xmlns:a16="http://schemas.microsoft.com/office/drawing/2014/main" id="{274E504B-9CC2-4777-7B21-4F4EA98857D6}"/>
              </a:ext>
            </a:extLst>
          </p:cNvPr>
          <p:cNvPicPr/>
          <p:nvPr/>
        </p:nvPicPr>
        <p:blipFill>
          <a:blip r:embed="rId10" cstate="print">
            <a:extLst>
              <a:ext uri="{28A0092B-C50C-407E-A947-70E740481C1C}">
                <a14:useLocalDpi xmlns:a14="http://schemas.microsoft.com/office/drawing/2010/main" val="0"/>
              </a:ext>
            </a:extLst>
          </a:blip>
          <a:srcRect/>
          <a:stretch/>
        </p:blipFill>
        <p:spPr>
          <a:xfrm>
            <a:off x="3936494" y="1727119"/>
            <a:ext cx="960119" cy="960119"/>
          </a:xfrm>
          <a:prstGeom prst="rect">
            <a:avLst/>
          </a:prstGeom>
        </p:spPr>
      </p:pic>
      <p:pic>
        <p:nvPicPr>
          <p:cNvPr id="39" name="object 28">
            <a:extLst>
              <a:ext uri="{FF2B5EF4-FFF2-40B4-BE49-F238E27FC236}">
                <a16:creationId xmlns:a16="http://schemas.microsoft.com/office/drawing/2014/main" id="{F1E70878-EBD0-BAFE-65E4-6D9CD45E7725}"/>
              </a:ext>
            </a:extLst>
          </p:cNvPr>
          <p:cNvPicPr/>
          <p:nvPr/>
        </p:nvPicPr>
        <p:blipFill>
          <a:blip r:embed="rId11" cstate="print">
            <a:extLst>
              <a:ext uri="{28A0092B-C50C-407E-A947-70E740481C1C}">
                <a14:useLocalDpi xmlns:a14="http://schemas.microsoft.com/office/drawing/2010/main" val="0"/>
              </a:ext>
            </a:extLst>
          </a:blip>
          <a:srcRect/>
          <a:stretch/>
        </p:blipFill>
        <p:spPr>
          <a:xfrm>
            <a:off x="7205473" y="1726356"/>
            <a:ext cx="961643" cy="961643"/>
          </a:xfrm>
          <a:prstGeom prst="rect">
            <a:avLst/>
          </a:prstGeom>
        </p:spPr>
      </p:pic>
      <p:pic>
        <p:nvPicPr>
          <p:cNvPr id="40" name="object 29">
            <a:extLst>
              <a:ext uri="{FF2B5EF4-FFF2-40B4-BE49-F238E27FC236}">
                <a16:creationId xmlns:a16="http://schemas.microsoft.com/office/drawing/2014/main" id="{81EAE315-C9D7-92A0-02DD-79EA611008A0}"/>
              </a:ext>
            </a:extLst>
          </p:cNvPr>
          <p:cNvPicPr/>
          <p:nvPr/>
        </p:nvPicPr>
        <p:blipFill>
          <a:blip r:embed="rId12" cstate="print">
            <a:extLst>
              <a:ext uri="{28A0092B-C50C-407E-A947-70E740481C1C}">
                <a14:useLocalDpi xmlns:a14="http://schemas.microsoft.com/office/drawing/2010/main" val="0"/>
              </a:ext>
            </a:extLst>
          </a:blip>
          <a:srcRect/>
          <a:stretch/>
        </p:blipFill>
        <p:spPr>
          <a:xfrm>
            <a:off x="9151621" y="1726356"/>
            <a:ext cx="961643" cy="961643"/>
          </a:xfrm>
          <a:prstGeom prst="rect">
            <a:avLst/>
          </a:prstGeom>
        </p:spPr>
      </p:pic>
      <p:sp>
        <p:nvSpPr>
          <p:cNvPr id="41" name="object 30">
            <a:extLst>
              <a:ext uri="{FF2B5EF4-FFF2-40B4-BE49-F238E27FC236}">
                <a16:creationId xmlns:a16="http://schemas.microsoft.com/office/drawing/2014/main" id="{245AC8F1-ED47-70FE-F516-EAF3DB45E024}"/>
              </a:ext>
            </a:extLst>
          </p:cNvPr>
          <p:cNvSpPr txBox="1"/>
          <p:nvPr/>
        </p:nvSpPr>
        <p:spPr>
          <a:xfrm>
            <a:off x="2233053" y="1396273"/>
            <a:ext cx="505459" cy="321242"/>
          </a:xfrm>
          <a:prstGeom prst="rect">
            <a:avLst/>
          </a:prstGeom>
        </p:spPr>
        <p:txBody>
          <a:bodyPr vert="horz" wrap="square" lIns="0" tIns="13335" rIns="0" bIns="0" rtlCol="0">
            <a:spAutoFit/>
          </a:bodyPr>
          <a:lstStyle/>
          <a:p>
            <a:pPr marL="12701">
              <a:spcBef>
                <a:spcPts val="105"/>
              </a:spcBef>
            </a:pPr>
            <a:r>
              <a:rPr sz="2000" spc="-20" dirty="0">
                <a:latin typeface="Calibri"/>
                <a:cs typeface="Calibri"/>
              </a:rPr>
              <a:t>Data</a:t>
            </a:r>
            <a:endParaRPr sz="2000" dirty="0">
              <a:latin typeface="Calibri"/>
              <a:cs typeface="Calibri"/>
            </a:endParaRPr>
          </a:p>
        </p:txBody>
      </p:sp>
      <p:sp>
        <p:nvSpPr>
          <p:cNvPr id="42" name="object 31">
            <a:extLst>
              <a:ext uri="{FF2B5EF4-FFF2-40B4-BE49-F238E27FC236}">
                <a16:creationId xmlns:a16="http://schemas.microsoft.com/office/drawing/2014/main" id="{8959D750-83CD-C81F-1432-476657D579DB}"/>
              </a:ext>
            </a:extLst>
          </p:cNvPr>
          <p:cNvSpPr txBox="1"/>
          <p:nvPr/>
        </p:nvSpPr>
        <p:spPr>
          <a:xfrm>
            <a:off x="9330325" y="1456629"/>
            <a:ext cx="608331" cy="321242"/>
          </a:xfrm>
          <a:prstGeom prst="rect">
            <a:avLst/>
          </a:prstGeom>
        </p:spPr>
        <p:txBody>
          <a:bodyPr vert="horz" wrap="square" lIns="0" tIns="13335" rIns="0" bIns="0" rtlCol="0">
            <a:spAutoFit/>
          </a:bodyPr>
          <a:lstStyle/>
          <a:p>
            <a:pPr marL="12701">
              <a:spcBef>
                <a:spcPts val="105"/>
              </a:spcBef>
            </a:pPr>
            <a:r>
              <a:rPr sz="2000" spc="-11" dirty="0">
                <a:latin typeface="Calibri"/>
                <a:cs typeface="Calibri"/>
              </a:rPr>
              <a:t>Noise</a:t>
            </a:r>
            <a:endParaRPr sz="2000" dirty="0">
              <a:latin typeface="Calibri"/>
              <a:cs typeface="Calibri"/>
            </a:endParaRPr>
          </a:p>
        </p:txBody>
      </p:sp>
      <p:sp>
        <p:nvSpPr>
          <p:cNvPr id="43" name="object 32">
            <a:extLst>
              <a:ext uri="{FF2B5EF4-FFF2-40B4-BE49-F238E27FC236}">
                <a16:creationId xmlns:a16="http://schemas.microsoft.com/office/drawing/2014/main" id="{F2ACAF3A-DDFA-C72D-B084-BE21BD24EE53}"/>
              </a:ext>
            </a:extLst>
          </p:cNvPr>
          <p:cNvSpPr/>
          <p:nvPr/>
        </p:nvSpPr>
        <p:spPr>
          <a:xfrm>
            <a:off x="8811009" y="2156251"/>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44" name="object 33">
            <a:extLst>
              <a:ext uri="{FF2B5EF4-FFF2-40B4-BE49-F238E27FC236}">
                <a16:creationId xmlns:a16="http://schemas.microsoft.com/office/drawing/2014/main" id="{FD413DA6-E7F2-495E-FB2B-99DAFA0D1081}"/>
              </a:ext>
            </a:extLst>
          </p:cNvPr>
          <p:cNvSpPr/>
          <p:nvPr/>
        </p:nvSpPr>
        <p:spPr>
          <a:xfrm>
            <a:off x="8245605" y="2208701"/>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sp>
        <p:nvSpPr>
          <p:cNvPr id="45" name="object 34">
            <a:extLst>
              <a:ext uri="{FF2B5EF4-FFF2-40B4-BE49-F238E27FC236}">
                <a16:creationId xmlns:a16="http://schemas.microsoft.com/office/drawing/2014/main" id="{0F9D2651-4D4A-90C8-1EDB-51139DC55778}"/>
              </a:ext>
            </a:extLst>
          </p:cNvPr>
          <p:cNvSpPr/>
          <p:nvPr/>
        </p:nvSpPr>
        <p:spPr>
          <a:xfrm>
            <a:off x="3333535" y="2194255"/>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46" name="object 35">
            <a:extLst>
              <a:ext uri="{FF2B5EF4-FFF2-40B4-BE49-F238E27FC236}">
                <a16:creationId xmlns:a16="http://schemas.microsoft.com/office/drawing/2014/main" id="{1ED1938E-400B-AEFD-D147-98B5161F949B}"/>
              </a:ext>
            </a:extLst>
          </p:cNvPr>
          <p:cNvSpPr/>
          <p:nvPr/>
        </p:nvSpPr>
        <p:spPr>
          <a:xfrm>
            <a:off x="3411867" y="2194255"/>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47" name="object 36">
            <a:extLst>
              <a:ext uri="{FF2B5EF4-FFF2-40B4-BE49-F238E27FC236}">
                <a16:creationId xmlns:a16="http://schemas.microsoft.com/office/drawing/2014/main" id="{51238A26-DC05-2B3B-A843-6CEE63AAF442}"/>
              </a:ext>
            </a:extLst>
          </p:cNvPr>
          <p:cNvSpPr/>
          <p:nvPr/>
        </p:nvSpPr>
        <p:spPr>
          <a:xfrm>
            <a:off x="3490995" y="2194255"/>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sp>
        <p:nvSpPr>
          <p:cNvPr id="48" name="object 37">
            <a:extLst>
              <a:ext uri="{FF2B5EF4-FFF2-40B4-BE49-F238E27FC236}">
                <a16:creationId xmlns:a16="http://schemas.microsoft.com/office/drawing/2014/main" id="{3BB5FA2F-0995-EA07-1F37-AD1F886D50E7}"/>
              </a:ext>
            </a:extLst>
          </p:cNvPr>
          <p:cNvSpPr/>
          <p:nvPr/>
        </p:nvSpPr>
        <p:spPr>
          <a:xfrm>
            <a:off x="3592831" y="2156251"/>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49" name="object 38">
            <a:extLst>
              <a:ext uri="{FF2B5EF4-FFF2-40B4-BE49-F238E27FC236}">
                <a16:creationId xmlns:a16="http://schemas.microsoft.com/office/drawing/2014/main" id="{B65A0F1F-67D5-AFD8-1915-F18EDDE15B45}"/>
              </a:ext>
            </a:extLst>
          </p:cNvPr>
          <p:cNvSpPr/>
          <p:nvPr/>
        </p:nvSpPr>
        <p:spPr>
          <a:xfrm>
            <a:off x="3027429" y="2208701"/>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grpSp>
        <p:nvGrpSpPr>
          <p:cNvPr id="51" name="object 39">
            <a:extLst>
              <a:ext uri="{FF2B5EF4-FFF2-40B4-BE49-F238E27FC236}">
                <a16:creationId xmlns:a16="http://schemas.microsoft.com/office/drawing/2014/main" id="{E1666A59-EF73-6CB8-DA8B-F1A696E4FB49}"/>
              </a:ext>
            </a:extLst>
          </p:cNvPr>
          <p:cNvGrpSpPr/>
          <p:nvPr/>
        </p:nvGrpSpPr>
        <p:grpSpPr>
          <a:xfrm>
            <a:off x="3137918" y="1439846"/>
            <a:ext cx="586740" cy="581025"/>
            <a:chOff x="3137916" y="1168908"/>
            <a:chExt cx="586740" cy="581025"/>
          </a:xfrm>
        </p:grpSpPr>
        <p:pic>
          <p:nvPicPr>
            <p:cNvPr id="52" name="object 40">
              <a:extLst>
                <a:ext uri="{FF2B5EF4-FFF2-40B4-BE49-F238E27FC236}">
                  <a16:creationId xmlns:a16="http://schemas.microsoft.com/office/drawing/2014/main" id="{2FEBE009-36EA-DEB1-7679-198838BFAAA4}"/>
                </a:ext>
              </a:extLst>
            </p:cNvPr>
            <p:cNvPicPr/>
            <p:nvPr/>
          </p:nvPicPr>
          <p:blipFill>
            <a:blip r:embed="rId3" cstate="print"/>
            <a:stretch>
              <a:fillRect/>
            </a:stretch>
          </p:blipFill>
          <p:spPr>
            <a:xfrm>
              <a:off x="3141934" y="1170849"/>
              <a:ext cx="574683" cy="570664"/>
            </a:xfrm>
            <a:prstGeom prst="rect">
              <a:avLst/>
            </a:prstGeom>
          </p:spPr>
        </p:pic>
        <p:sp>
          <p:nvSpPr>
            <p:cNvPr id="58" name="object 41">
              <a:extLst>
                <a:ext uri="{FF2B5EF4-FFF2-40B4-BE49-F238E27FC236}">
                  <a16:creationId xmlns:a16="http://schemas.microsoft.com/office/drawing/2014/main" id="{8C76967C-2C61-06E6-CE84-BFD7C9BC40D6}"/>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59" name="object 42">
              <a:extLst>
                <a:ext uri="{FF2B5EF4-FFF2-40B4-BE49-F238E27FC236}">
                  <a16:creationId xmlns:a16="http://schemas.microsoft.com/office/drawing/2014/main" id="{E05531FD-89C4-19BD-F116-2E7A90A6CCEE}"/>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60" name="object 43">
              <a:extLst>
                <a:ext uri="{FF2B5EF4-FFF2-40B4-BE49-F238E27FC236}">
                  <a16:creationId xmlns:a16="http://schemas.microsoft.com/office/drawing/2014/main" id="{92924C56-FB01-A155-91E0-68C59E639B53}"/>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p:grpSp>
        <p:nvGrpSpPr>
          <p:cNvPr id="61" name="object 44">
            <a:extLst>
              <a:ext uri="{FF2B5EF4-FFF2-40B4-BE49-F238E27FC236}">
                <a16:creationId xmlns:a16="http://schemas.microsoft.com/office/drawing/2014/main" id="{0637F99A-FCBD-D08C-13DF-523F57334961}"/>
              </a:ext>
            </a:extLst>
          </p:cNvPr>
          <p:cNvGrpSpPr/>
          <p:nvPr/>
        </p:nvGrpSpPr>
        <p:grpSpPr>
          <a:xfrm>
            <a:off x="8377430" y="1439846"/>
            <a:ext cx="586740" cy="581025"/>
            <a:chOff x="8377428" y="1168908"/>
            <a:chExt cx="586740" cy="581025"/>
          </a:xfrm>
        </p:grpSpPr>
        <p:pic>
          <p:nvPicPr>
            <p:cNvPr id="62" name="object 45">
              <a:extLst>
                <a:ext uri="{FF2B5EF4-FFF2-40B4-BE49-F238E27FC236}">
                  <a16:creationId xmlns:a16="http://schemas.microsoft.com/office/drawing/2014/main" id="{B2A221C5-0A6F-BA07-64D3-2428CD8B7518}"/>
                </a:ext>
              </a:extLst>
            </p:cNvPr>
            <p:cNvPicPr/>
            <p:nvPr/>
          </p:nvPicPr>
          <p:blipFill>
            <a:blip r:embed="rId3" cstate="print"/>
            <a:stretch>
              <a:fillRect/>
            </a:stretch>
          </p:blipFill>
          <p:spPr>
            <a:xfrm>
              <a:off x="8381446" y="1170849"/>
              <a:ext cx="574683" cy="570664"/>
            </a:xfrm>
            <a:prstGeom prst="rect">
              <a:avLst/>
            </a:prstGeom>
          </p:spPr>
        </p:pic>
        <p:sp>
          <p:nvSpPr>
            <p:cNvPr id="63" name="object 46">
              <a:extLst>
                <a:ext uri="{FF2B5EF4-FFF2-40B4-BE49-F238E27FC236}">
                  <a16:creationId xmlns:a16="http://schemas.microsoft.com/office/drawing/2014/main" id="{F803B9D2-0EE6-B2B1-0B35-0652BA87A541}"/>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69" name="object 47">
              <a:extLst>
                <a:ext uri="{FF2B5EF4-FFF2-40B4-BE49-F238E27FC236}">
                  <a16:creationId xmlns:a16="http://schemas.microsoft.com/office/drawing/2014/main" id="{30116578-8DD2-D534-84FC-AB1A1DD3E2D0}"/>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sz="1872" dirty="0"/>
            </a:p>
          </p:txBody>
        </p:sp>
        <p:sp>
          <p:nvSpPr>
            <p:cNvPr id="70" name="object 48">
              <a:extLst>
                <a:ext uri="{FF2B5EF4-FFF2-40B4-BE49-F238E27FC236}">
                  <a16:creationId xmlns:a16="http://schemas.microsoft.com/office/drawing/2014/main" id="{8197D1BA-C51C-3842-8640-B8E1524EB112}"/>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sz="1872"/>
            </a:p>
          </p:txBody>
        </p:sp>
      </p:grpSp>
      <p:sp>
        <p:nvSpPr>
          <p:cNvPr id="71" name="object 49">
            <a:extLst>
              <a:ext uri="{FF2B5EF4-FFF2-40B4-BE49-F238E27FC236}">
                <a16:creationId xmlns:a16="http://schemas.microsoft.com/office/drawing/2014/main" id="{3024B62E-AB71-00C3-1D3A-AB0CB468C525}"/>
              </a:ext>
            </a:extLst>
          </p:cNvPr>
          <p:cNvSpPr txBox="1"/>
          <p:nvPr/>
        </p:nvSpPr>
        <p:spPr>
          <a:xfrm>
            <a:off x="3325115" y="2226357"/>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72" name="object 50">
            <a:extLst>
              <a:ext uri="{FF2B5EF4-FFF2-40B4-BE49-F238E27FC236}">
                <a16:creationId xmlns:a16="http://schemas.microsoft.com/office/drawing/2014/main" id="{F2814635-7969-23EE-87CB-848D4AA716A5}"/>
              </a:ext>
            </a:extLst>
          </p:cNvPr>
          <p:cNvPicPr/>
          <p:nvPr/>
        </p:nvPicPr>
        <p:blipFill>
          <a:blip r:embed="rId13" cstate="print"/>
          <a:stretch>
            <a:fillRect/>
          </a:stretch>
        </p:blipFill>
        <p:spPr>
          <a:xfrm>
            <a:off x="3315972" y="2285409"/>
            <a:ext cx="213867" cy="213867"/>
          </a:xfrm>
          <a:prstGeom prst="rect">
            <a:avLst/>
          </a:prstGeom>
        </p:spPr>
      </p:pic>
      <p:sp>
        <p:nvSpPr>
          <p:cNvPr id="73" name="object 51">
            <a:extLst>
              <a:ext uri="{FF2B5EF4-FFF2-40B4-BE49-F238E27FC236}">
                <a16:creationId xmlns:a16="http://schemas.microsoft.com/office/drawing/2014/main" id="{1B0A78BF-BE14-09FA-009E-99793D38D90C}"/>
              </a:ext>
            </a:extLst>
          </p:cNvPr>
          <p:cNvSpPr txBox="1"/>
          <p:nvPr/>
        </p:nvSpPr>
        <p:spPr>
          <a:xfrm>
            <a:off x="8561323" y="2226357"/>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74" name="object 52">
            <a:extLst>
              <a:ext uri="{FF2B5EF4-FFF2-40B4-BE49-F238E27FC236}">
                <a16:creationId xmlns:a16="http://schemas.microsoft.com/office/drawing/2014/main" id="{F35A0F70-322C-88B0-D195-83656C01CB5A}"/>
              </a:ext>
            </a:extLst>
          </p:cNvPr>
          <p:cNvPicPr/>
          <p:nvPr/>
        </p:nvPicPr>
        <p:blipFill>
          <a:blip r:embed="rId13" cstate="print"/>
          <a:stretch>
            <a:fillRect/>
          </a:stretch>
        </p:blipFill>
        <p:spPr>
          <a:xfrm>
            <a:off x="8550911" y="2285409"/>
            <a:ext cx="213868" cy="213867"/>
          </a:xfrm>
          <a:prstGeom prst="rect">
            <a:avLst/>
          </a:prstGeom>
        </p:spPr>
      </p:pic>
      <p:sp>
        <p:nvSpPr>
          <p:cNvPr id="75" name="object 53">
            <a:extLst>
              <a:ext uri="{FF2B5EF4-FFF2-40B4-BE49-F238E27FC236}">
                <a16:creationId xmlns:a16="http://schemas.microsoft.com/office/drawing/2014/main" id="{BE15E9D2-4C6B-BB3F-1BA5-36D9204DF90A}"/>
              </a:ext>
            </a:extLst>
          </p:cNvPr>
          <p:cNvSpPr/>
          <p:nvPr/>
        </p:nvSpPr>
        <p:spPr>
          <a:xfrm>
            <a:off x="8551711" y="4398859"/>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p>
            <a:endParaRPr sz="1872"/>
          </a:p>
        </p:txBody>
      </p:sp>
      <p:sp>
        <p:nvSpPr>
          <p:cNvPr id="76" name="object 54">
            <a:extLst>
              <a:ext uri="{FF2B5EF4-FFF2-40B4-BE49-F238E27FC236}">
                <a16:creationId xmlns:a16="http://schemas.microsoft.com/office/drawing/2014/main" id="{F33173ED-A297-7017-2E81-F6A1C90DE7E6}"/>
              </a:ext>
            </a:extLst>
          </p:cNvPr>
          <p:cNvSpPr/>
          <p:nvPr/>
        </p:nvSpPr>
        <p:spPr>
          <a:xfrm>
            <a:off x="8630043" y="4398859"/>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p>
            <a:endParaRPr sz="1872"/>
          </a:p>
        </p:txBody>
      </p:sp>
      <p:sp>
        <p:nvSpPr>
          <p:cNvPr id="77" name="object 55">
            <a:extLst>
              <a:ext uri="{FF2B5EF4-FFF2-40B4-BE49-F238E27FC236}">
                <a16:creationId xmlns:a16="http://schemas.microsoft.com/office/drawing/2014/main" id="{A5B8C091-5A48-2DDC-C336-6D9C30B2971B}"/>
              </a:ext>
            </a:extLst>
          </p:cNvPr>
          <p:cNvSpPr/>
          <p:nvPr/>
        </p:nvSpPr>
        <p:spPr>
          <a:xfrm>
            <a:off x="8709171" y="4398859"/>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p>
            <a:endParaRPr sz="1872"/>
          </a:p>
        </p:txBody>
      </p:sp>
      <p:pic>
        <p:nvPicPr>
          <p:cNvPr id="78" name="object 56">
            <a:extLst>
              <a:ext uri="{FF2B5EF4-FFF2-40B4-BE49-F238E27FC236}">
                <a16:creationId xmlns:a16="http://schemas.microsoft.com/office/drawing/2014/main" id="{3AF02F57-AF8C-37B3-7734-45BBA36E3B2E}"/>
              </a:ext>
            </a:extLst>
          </p:cNvPr>
          <p:cNvPicPr/>
          <p:nvPr/>
        </p:nvPicPr>
        <p:blipFill>
          <a:blip r:embed="rId9" cstate="print">
            <a:extLst>
              <a:ext uri="{28A0092B-C50C-407E-A947-70E740481C1C}">
                <a14:useLocalDpi xmlns:a14="http://schemas.microsoft.com/office/drawing/2010/main" val="0"/>
              </a:ext>
            </a:extLst>
          </a:blip>
          <a:srcRect/>
          <a:stretch/>
        </p:blipFill>
        <p:spPr>
          <a:xfrm>
            <a:off x="1990347" y="3931586"/>
            <a:ext cx="960119" cy="960119"/>
          </a:xfrm>
          <a:prstGeom prst="rect">
            <a:avLst/>
          </a:prstGeom>
        </p:spPr>
      </p:pic>
      <p:sp>
        <p:nvSpPr>
          <p:cNvPr id="79" name="object 58">
            <a:extLst>
              <a:ext uri="{FF2B5EF4-FFF2-40B4-BE49-F238E27FC236}">
                <a16:creationId xmlns:a16="http://schemas.microsoft.com/office/drawing/2014/main" id="{90DA353A-969D-D195-2C73-6A26FD551ED5}"/>
              </a:ext>
            </a:extLst>
          </p:cNvPr>
          <p:cNvSpPr txBox="1"/>
          <p:nvPr/>
        </p:nvSpPr>
        <p:spPr>
          <a:xfrm>
            <a:off x="2230757" y="4897168"/>
            <a:ext cx="505459" cy="320601"/>
          </a:xfrm>
          <a:prstGeom prst="rect">
            <a:avLst/>
          </a:prstGeom>
        </p:spPr>
        <p:txBody>
          <a:bodyPr vert="horz" wrap="square" lIns="0" tIns="12700" rIns="0" bIns="0" rtlCol="0">
            <a:spAutoFit/>
          </a:bodyPr>
          <a:lstStyle/>
          <a:p>
            <a:pPr marL="12701">
              <a:spcBef>
                <a:spcPts val="100"/>
              </a:spcBef>
            </a:pPr>
            <a:r>
              <a:rPr sz="2000" spc="-20" dirty="0">
                <a:latin typeface="Calibri"/>
                <a:cs typeface="Calibri"/>
              </a:rPr>
              <a:t>Data</a:t>
            </a:r>
            <a:endParaRPr sz="2000" dirty="0">
              <a:latin typeface="Calibri"/>
              <a:cs typeface="Calibri"/>
            </a:endParaRPr>
          </a:p>
        </p:txBody>
      </p:sp>
      <p:sp>
        <p:nvSpPr>
          <p:cNvPr id="80" name="object 59">
            <a:extLst>
              <a:ext uri="{FF2B5EF4-FFF2-40B4-BE49-F238E27FC236}">
                <a16:creationId xmlns:a16="http://schemas.microsoft.com/office/drawing/2014/main" id="{F4B85266-851E-CF5F-57D4-D99EE47E4C17}"/>
              </a:ext>
            </a:extLst>
          </p:cNvPr>
          <p:cNvSpPr txBox="1"/>
          <p:nvPr/>
        </p:nvSpPr>
        <p:spPr>
          <a:xfrm>
            <a:off x="9328277" y="4876909"/>
            <a:ext cx="608331" cy="320601"/>
          </a:xfrm>
          <a:prstGeom prst="rect">
            <a:avLst/>
          </a:prstGeom>
        </p:spPr>
        <p:txBody>
          <a:bodyPr vert="horz" wrap="square" lIns="0" tIns="12700" rIns="0" bIns="0" rtlCol="0">
            <a:spAutoFit/>
          </a:bodyPr>
          <a:lstStyle/>
          <a:p>
            <a:pPr marL="12701">
              <a:spcBef>
                <a:spcPts val="100"/>
              </a:spcBef>
            </a:pPr>
            <a:r>
              <a:rPr sz="2000" spc="-11" dirty="0">
                <a:latin typeface="Calibri"/>
                <a:cs typeface="Calibri"/>
              </a:rPr>
              <a:t>Noise</a:t>
            </a:r>
            <a:endParaRPr sz="2000">
              <a:latin typeface="Calibri"/>
              <a:cs typeface="Calibri"/>
            </a:endParaRPr>
          </a:p>
        </p:txBody>
      </p:sp>
      <p:sp>
        <p:nvSpPr>
          <p:cNvPr id="81" name="object 60">
            <a:extLst>
              <a:ext uri="{FF2B5EF4-FFF2-40B4-BE49-F238E27FC236}">
                <a16:creationId xmlns:a16="http://schemas.microsoft.com/office/drawing/2014/main" id="{FCD446EA-13B5-173B-3435-0D9D9163DFE1}"/>
              </a:ext>
            </a:extLst>
          </p:cNvPr>
          <p:cNvSpPr/>
          <p:nvPr/>
        </p:nvSpPr>
        <p:spPr>
          <a:xfrm>
            <a:off x="5278375" y="4359957"/>
            <a:ext cx="1572895" cy="104775"/>
          </a:xfrm>
          <a:custGeom>
            <a:avLst/>
            <a:gdLst/>
            <a:ahLst/>
            <a:cxnLst/>
            <a:rect l="l" t="t" r="r" b="b"/>
            <a:pathLst>
              <a:path w="1572895" h="104775">
                <a:moveTo>
                  <a:pt x="104775" y="0"/>
                </a:moveTo>
                <a:lnTo>
                  <a:pt x="0" y="52450"/>
                </a:lnTo>
                <a:lnTo>
                  <a:pt x="104775" y="104774"/>
                </a:lnTo>
                <a:lnTo>
                  <a:pt x="104775" y="69849"/>
                </a:lnTo>
                <a:lnTo>
                  <a:pt x="87375" y="69849"/>
                </a:lnTo>
                <a:lnTo>
                  <a:pt x="87375" y="35051"/>
                </a:lnTo>
                <a:lnTo>
                  <a:pt x="104775" y="35051"/>
                </a:lnTo>
                <a:lnTo>
                  <a:pt x="104775" y="0"/>
                </a:lnTo>
                <a:close/>
              </a:path>
              <a:path w="1572895" h="104775">
                <a:moveTo>
                  <a:pt x="104775" y="35051"/>
                </a:moveTo>
                <a:lnTo>
                  <a:pt x="87375" y="35051"/>
                </a:lnTo>
                <a:lnTo>
                  <a:pt x="87375" y="69849"/>
                </a:lnTo>
                <a:lnTo>
                  <a:pt x="104775" y="69849"/>
                </a:lnTo>
                <a:lnTo>
                  <a:pt x="104775" y="35051"/>
                </a:lnTo>
                <a:close/>
              </a:path>
              <a:path w="1572895" h="104775">
                <a:moveTo>
                  <a:pt x="1572514" y="35051"/>
                </a:moveTo>
                <a:lnTo>
                  <a:pt x="104775" y="35051"/>
                </a:lnTo>
                <a:lnTo>
                  <a:pt x="104775" y="69849"/>
                </a:lnTo>
                <a:lnTo>
                  <a:pt x="1572514" y="69849"/>
                </a:lnTo>
                <a:lnTo>
                  <a:pt x="1572514" y="35051"/>
                </a:lnTo>
                <a:close/>
              </a:path>
            </a:pathLst>
          </a:custGeom>
          <a:solidFill>
            <a:srgbClr val="6F2F9F"/>
          </a:solidFill>
        </p:spPr>
        <p:txBody>
          <a:bodyPr wrap="square" lIns="0" tIns="0" rIns="0" bIns="0" rtlCol="0"/>
          <a:lstStyle/>
          <a:p>
            <a:endParaRPr sz="1872"/>
          </a:p>
        </p:txBody>
      </p:sp>
      <p:sp>
        <p:nvSpPr>
          <p:cNvPr id="82" name="object 61">
            <a:extLst>
              <a:ext uri="{FF2B5EF4-FFF2-40B4-BE49-F238E27FC236}">
                <a16:creationId xmlns:a16="http://schemas.microsoft.com/office/drawing/2014/main" id="{89D0A7DD-B0A4-729B-4C56-6B54B37173AF}"/>
              </a:ext>
            </a:extLst>
          </p:cNvPr>
          <p:cNvSpPr/>
          <p:nvPr/>
        </p:nvSpPr>
        <p:spPr>
          <a:xfrm>
            <a:off x="8811009" y="4412405"/>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p>
            <a:endParaRPr sz="1872"/>
          </a:p>
        </p:txBody>
      </p:sp>
      <p:pic>
        <p:nvPicPr>
          <p:cNvPr id="83" name="object 62">
            <a:extLst>
              <a:ext uri="{FF2B5EF4-FFF2-40B4-BE49-F238E27FC236}">
                <a16:creationId xmlns:a16="http://schemas.microsoft.com/office/drawing/2014/main" id="{618ECC2D-3EC3-7E17-E8F0-9F97AE80A33D}"/>
              </a:ext>
            </a:extLst>
          </p:cNvPr>
          <p:cNvPicPr/>
          <p:nvPr/>
        </p:nvPicPr>
        <p:blipFill>
          <a:blip r:embed="rId14" cstate="print"/>
          <a:stretch>
            <a:fillRect/>
          </a:stretch>
        </p:blipFill>
        <p:spPr>
          <a:xfrm>
            <a:off x="8245603" y="4359957"/>
            <a:ext cx="245872" cy="104775"/>
          </a:xfrm>
          <a:prstGeom prst="rect">
            <a:avLst/>
          </a:prstGeom>
        </p:spPr>
      </p:pic>
      <p:sp>
        <p:nvSpPr>
          <p:cNvPr id="84" name="object 63">
            <a:extLst>
              <a:ext uri="{FF2B5EF4-FFF2-40B4-BE49-F238E27FC236}">
                <a16:creationId xmlns:a16="http://schemas.microsoft.com/office/drawing/2014/main" id="{E7022C8B-DD2B-DF8F-0B68-BA9D2FD9FD67}"/>
              </a:ext>
            </a:extLst>
          </p:cNvPr>
          <p:cNvSpPr/>
          <p:nvPr/>
        </p:nvSpPr>
        <p:spPr>
          <a:xfrm>
            <a:off x="3333535" y="4398859"/>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p>
            <a:endParaRPr sz="1872"/>
          </a:p>
        </p:txBody>
      </p:sp>
      <p:sp>
        <p:nvSpPr>
          <p:cNvPr id="85" name="object 64">
            <a:extLst>
              <a:ext uri="{FF2B5EF4-FFF2-40B4-BE49-F238E27FC236}">
                <a16:creationId xmlns:a16="http://schemas.microsoft.com/office/drawing/2014/main" id="{9A9ED250-7D0C-4742-15CC-78A86EF0A895}"/>
              </a:ext>
            </a:extLst>
          </p:cNvPr>
          <p:cNvSpPr/>
          <p:nvPr/>
        </p:nvSpPr>
        <p:spPr>
          <a:xfrm>
            <a:off x="3411867" y="4398859"/>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p>
            <a:endParaRPr sz="1872"/>
          </a:p>
        </p:txBody>
      </p:sp>
      <p:sp>
        <p:nvSpPr>
          <p:cNvPr id="86" name="object 65">
            <a:extLst>
              <a:ext uri="{FF2B5EF4-FFF2-40B4-BE49-F238E27FC236}">
                <a16:creationId xmlns:a16="http://schemas.microsoft.com/office/drawing/2014/main" id="{975D729D-11AB-03ED-BAAC-B8D5A3884F81}"/>
              </a:ext>
            </a:extLst>
          </p:cNvPr>
          <p:cNvSpPr/>
          <p:nvPr/>
        </p:nvSpPr>
        <p:spPr>
          <a:xfrm>
            <a:off x="3490995" y="4398859"/>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p>
            <a:endParaRPr sz="1872"/>
          </a:p>
        </p:txBody>
      </p:sp>
      <p:sp>
        <p:nvSpPr>
          <p:cNvPr id="87" name="object 66">
            <a:extLst>
              <a:ext uri="{FF2B5EF4-FFF2-40B4-BE49-F238E27FC236}">
                <a16:creationId xmlns:a16="http://schemas.microsoft.com/office/drawing/2014/main" id="{E440739D-4553-D1A3-44EC-B5D3C6AD8336}"/>
              </a:ext>
            </a:extLst>
          </p:cNvPr>
          <p:cNvSpPr/>
          <p:nvPr/>
        </p:nvSpPr>
        <p:spPr>
          <a:xfrm>
            <a:off x="3592831" y="4412405"/>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p>
            <a:endParaRPr sz="1872"/>
          </a:p>
        </p:txBody>
      </p:sp>
      <p:pic>
        <p:nvPicPr>
          <p:cNvPr id="88" name="object 67">
            <a:extLst>
              <a:ext uri="{FF2B5EF4-FFF2-40B4-BE49-F238E27FC236}">
                <a16:creationId xmlns:a16="http://schemas.microsoft.com/office/drawing/2014/main" id="{84BE88DB-4AA5-3E71-55B2-2BE156F6DCB5}"/>
              </a:ext>
            </a:extLst>
          </p:cNvPr>
          <p:cNvPicPr/>
          <p:nvPr/>
        </p:nvPicPr>
        <p:blipFill>
          <a:blip r:embed="rId15" cstate="print"/>
          <a:stretch>
            <a:fillRect/>
          </a:stretch>
        </p:blipFill>
        <p:spPr>
          <a:xfrm>
            <a:off x="3027427" y="4359957"/>
            <a:ext cx="245872" cy="104775"/>
          </a:xfrm>
          <a:prstGeom prst="rect">
            <a:avLst/>
          </a:prstGeom>
        </p:spPr>
      </p:pic>
      <p:sp>
        <p:nvSpPr>
          <p:cNvPr id="89" name="object 68">
            <a:extLst>
              <a:ext uri="{FF2B5EF4-FFF2-40B4-BE49-F238E27FC236}">
                <a16:creationId xmlns:a16="http://schemas.microsoft.com/office/drawing/2014/main" id="{363CA1AF-0157-4CBF-20F2-7DB761F2A7C9}"/>
              </a:ext>
            </a:extLst>
          </p:cNvPr>
          <p:cNvSpPr txBox="1"/>
          <p:nvPr/>
        </p:nvSpPr>
        <p:spPr>
          <a:xfrm>
            <a:off x="4354195" y="5028611"/>
            <a:ext cx="12446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dirty="0">
              <a:latin typeface="Microsoft YaHei"/>
              <a:cs typeface="Microsoft YaHei"/>
            </a:endParaRPr>
          </a:p>
        </p:txBody>
      </p:sp>
      <p:pic>
        <p:nvPicPr>
          <p:cNvPr id="90" name="object 75">
            <a:extLst>
              <a:ext uri="{FF2B5EF4-FFF2-40B4-BE49-F238E27FC236}">
                <a16:creationId xmlns:a16="http://schemas.microsoft.com/office/drawing/2014/main" id="{74938F6C-4B1F-9DB7-CBDA-D8BD96702354}"/>
              </a:ext>
            </a:extLst>
          </p:cNvPr>
          <p:cNvPicPr/>
          <p:nvPr/>
        </p:nvPicPr>
        <p:blipFill>
          <a:blip r:embed="rId16" cstate="print"/>
          <a:stretch>
            <a:fillRect/>
          </a:stretch>
        </p:blipFill>
        <p:spPr>
          <a:xfrm>
            <a:off x="2377829" y="3607367"/>
            <a:ext cx="229705" cy="169428"/>
          </a:xfrm>
          <a:prstGeom prst="rect">
            <a:avLst/>
          </a:prstGeom>
        </p:spPr>
      </p:pic>
      <p:grpSp>
        <p:nvGrpSpPr>
          <p:cNvPr id="91" name="object 76">
            <a:extLst>
              <a:ext uri="{FF2B5EF4-FFF2-40B4-BE49-F238E27FC236}">
                <a16:creationId xmlns:a16="http://schemas.microsoft.com/office/drawing/2014/main" id="{40DA5EEC-8C50-6563-0B7B-4C628347D00E}"/>
              </a:ext>
            </a:extLst>
          </p:cNvPr>
          <p:cNvGrpSpPr/>
          <p:nvPr/>
        </p:nvGrpSpPr>
        <p:grpSpPr>
          <a:xfrm>
            <a:off x="4206613" y="3607365"/>
            <a:ext cx="356871" cy="168275"/>
            <a:chOff x="4206611" y="3336429"/>
            <a:chExt cx="356870" cy="168275"/>
          </a:xfrm>
        </p:grpSpPr>
        <p:pic>
          <p:nvPicPr>
            <p:cNvPr id="92" name="object 77">
              <a:extLst>
                <a:ext uri="{FF2B5EF4-FFF2-40B4-BE49-F238E27FC236}">
                  <a16:creationId xmlns:a16="http://schemas.microsoft.com/office/drawing/2014/main" id="{4118E59E-7198-3B09-1357-2F51136CD8F6}"/>
                </a:ext>
              </a:extLst>
            </p:cNvPr>
            <p:cNvPicPr/>
            <p:nvPr/>
          </p:nvPicPr>
          <p:blipFill>
            <a:blip r:embed="rId5" cstate="print"/>
            <a:stretch>
              <a:fillRect/>
            </a:stretch>
          </p:blipFill>
          <p:spPr>
            <a:xfrm>
              <a:off x="4206611" y="3336429"/>
              <a:ext cx="202565" cy="167844"/>
            </a:xfrm>
            <a:prstGeom prst="rect">
              <a:avLst/>
            </a:prstGeom>
          </p:spPr>
        </p:pic>
        <p:sp>
          <p:nvSpPr>
            <p:cNvPr id="93" name="object 78">
              <a:extLst>
                <a:ext uri="{FF2B5EF4-FFF2-40B4-BE49-F238E27FC236}">
                  <a16:creationId xmlns:a16="http://schemas.microsoft.com/office/drawing/2014/main" id="{6DFA942F-2C90-AE49-5A2C-DB55FB7C2115}"/>
                </a:ext>
              </a:extLst>
            </p:cNvPr>
            <p:cNvSpPr/>
            <p:nvPr/>
          </p:nvSpPr>
          <p:spPr>
            <a:xfrm>
              <a:off x="4447307" y="345202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sz="1872"/>
            </a:p>
          </p:txBody>
        </p:sp>
      </p:grpSp>
      <p:pic>
        <p:nvPicPr>
          <p:cNvPr id="94" name="object 79">
            <a:extLst>
              <a:ext uri="{FF2B5EF4-FFF2-40B4-BE49-F238E27FC236}">
                <a16:creationId xmlns:a16="http://schemas.microsoft.com/office/drawing/2014/main" id="{357622AC-6900-516A-D769-6EF0C9974AE4}"/>
              </a:ext>
            </a:extLst>
          </p:cNvPr>
          <p:cNvPicPr/>
          <p:nvPr/>
        </p:nvPicPr>
        <p:blipFill>
          <a:blip r:embed="rId6" cstate="print"/>
          <a:stretch>
            <a:fillRect/>
          </a:stretch>
        </p:blipFill>
        <p:spPr>
          <a:xfrm>
            <a:off x="4609344" y="3661993"/>
            <a:ext cx="64344" cy="110840"/>
          </a:xfrm>
          <a:prstGeom prst="rect">
            <a:avLst/>
          </a:prstGeom>
        </p:spPr>
      </p:pic>
      <p:pic>
        <p:nvPicPr>
          <p:cNvPr id="95" name="object 80">
            <a:extLst>
              <a:ext uri="{FF2B5EF4-FFF2-40B4-BE49-F238E27FC236}">
                <a16:creationId xmlns:a16="http://schemas.microsoft.com/office/drawing/2014/main" id="{671C447A-2537-728A-4B91-E9BC46F4913E}"/>
              </a:ext>
            </a:extLst>
          </p:cNvPr>
          <p:cNvPicPr/>
          <p:nvPr/>
        </p:nvPicPr>
        <p:blipFill>
          <a:blip r:embed="rId17" cstate="print"/>
          <a:stretch>
            <a:fillRect/>
          </a:stretch>
        </p:blipFill>
        <p:spPr>
          <a:xfrm>
            <a:off x="7609401" y="3606395"/>
            <a:ext cx="200371" cy="168453"/>
          </a:xfrm>
          <a:prstGeom prst="rect">
            <a:avLst/>
          </a:prstGeom>
        </p:spPr>
      </p:pic>
      <p:pic>
        <p:nvPicPr>
          <p:cNvPr id="96" name="object 81">
            <a:extLst>
              <a:ext uri="{FF2B5EF4-FFF2-40B4-BE49-F238E27FC236}">
                <a16:creationId xmlns:a16="http://schemas.microsoft.com/office/drawing/2014/main" id="{56DE2472-F051-6B0A-407B-2BA10A88F83B}"/>
              </a:ext>
            </a:extLst>
          </p:cNvPr>
          <p:cNvPicPr/>
          <p:nvPr/>
        </p:nvPicPr>
        <p:blipFill>
          <a:blip r:embed="rId18" cstate="print"/>
          <a:stretch>
            <a:fillRect/>
          </a:stretch>
        </p:blipFill>
        <p:spPr>
          <a:xfrm>
            <a:off x="9523801" y="3607367"/>
            <a:ext cx="262473" cy="165471"/>
          </a:xfrm>
          <a:prstGeom prst="rect">
            <a:avLst/>
          </a:prstGeom>
        </p:spPr>
      </p:pic>
      <p:grpSp>
        <p:nvGrpSpPr>
          <p:cNvPr id="97" name="object 82">
            <a:extLst>
              <a:ext uri="{FF2B5EF4-FFF2-40B4-BE49-F238E27FC236}">
                <a16:creationId xmlns:a16="http://schemas.microsoft.com/office/drawing/2014/main" id="{6F712ACE-DF06-9E79-A5DE-10C361AAB6A9}"/>
              </a:ext>
            </a:extLst>
          </p:cNvPr>
          <p:cNvGrpSpPr/>
          <p:nvPr/>
        </p:nvGrpSpPr>
        <p:grpSpPr>
          <a:xfrm>
            <a:off x="5818634" y="1916856"/>
            <a:ext cx="586740" cy="588645"/>
            <a:chOff x="5818632" y="1645920"/>
            <a:chExt cx="586740" cy="588645"/>
          </a:xfrm>
        </p:grpSpPr>
        <p:pic>
          <p:nvPicPr>
            <p:cNvPr id="98" name="object 83">
              <a:extLst>
                <a:ext uri="{FF2B5EF4-FFF2-40B4-BE49-F238E27FC236}">
                  <a16:creationId xmlns:a16="http://schemas.microsoft.com/office/drawing/2014/main" id="{D094AB6A-A503-DCD0-873B-53B17BC3F66C}"/>
                </a:ext>
              </a:extLst>
            </p:cNvPr>
            <p:cNvPicPr/>
            <p:nvPr/>
          </p:nvPicPr>
          <p:blipFill>
            <a:blip r:embed="rId19" cstate="print"/>
            <a:stretch>
              <a:fillRect/>
            </a:stretch>
          </p:blipFill>
          <p:spPr>
            <a:xfrm>
              <a:off x="5818632" y="1645920"/>
              <a:ext cx="586739" cy="588263"/>
            </a:xfrm>
            <a:prstGeom prst="rect">
              <a:avLst/>
            </a:prstGeom>
          </p:spPr>
        </p:pic>
        <p:sp>
          <p:nvSpPr>
            <p:cNvPr id="99" name="object 84">
              <a:extLst>
                <a:ext uri="{FF2B5EF4-FFF2-40B4-BE49-F238E27FC236}">
                  <a16:creationId xmlns:a16="http://schemas.microsoft.com/office/drawing/2014/main" id="{53A87840-E87F-CF42-9F8A-04A14776BB4E}"/>
                </a:ext>
              </a:extLst>
            </p:cNvPr>
            <p:cNvSpPr/>
            <p:nvPr/>
          </p:nvSpPr>
          <p:spPr>
            <a:xfrm>
              <a:off x="5818632" y="1653540"/>
              <a:ext cx="586740" cy="581025"/>
            </a:xfrm>
            <a:custGeom>
              <a:avLst/>
              <a:gdLst/>
              <a:ahLst/>
              <a:cxnLst/>
              <a:rect l="l" t="t" r="r" b="b"/>
              <a:pathLst>
                <a:path w="586739" h="581025">
                  <a:moveTo>
                    <a:pt x="586739" y="0"/>
                  </a:moveTo>
                  <a:lnTo>
                    <a:pt x="0" y="0"/>
                  </a:lnTo>
                  <a:lnTo>
                    <a:pt x="0" y="580643"/>
                  </a:lnTo>
                  <a:lnTo>
                    <a:pt x="586739" y="580643"/>
                  </a:lnTo>
                  <a:lnTo>
                    <a:pt x="586739" y="0"/>
                  </a:lnTo>
                  <a:close/>
                </a:path>
              </a:pathLst>
            </a:custGeom>
            <a:solidFill>
              <a:srgbClr val="FFFFFF">
                <a:alpha val="45097"/>
              </a:srgbClr>
            </a:solidFill>
          </p:spPr>
          <p:txBody>
            <a:bodyPr wrap="square" lIns="0" tIns="0" rIns="0" bIns="0" rtlCol="0"/>
            <a:lstStyle/>
            <a:p>
              <a:endParaRPr sz="1872"/>
            </a:p>
          </p:txBody>
        </p:sp>
        <p:sp>
          <p:nvSpPr>
            <p:cNvPr id="100" name="object 85">
              <a:extLst>
                <a:ext uri="{FF2B5EF4-FFF2-40B4-BE49-F238E27FC236}">
                  <a16:creationId xmlns:a16="http://schemas.microsoft.com/office/drawing/2014/main" id="{FC0C5D50-FEC9-7467-AC04-39B9D0A3EA1C}"/>
                </a:ext>
              </a:extLst>
            </p:cNvPr>
            <p:cNvSpPr/>
            <p:nvPr/>
          </p:nvSpPr>
          <p:spPr>
            <a:xfrm>
              <a:off x="5871972" y="1763267"/>
              <a:ext cx="500380" cy="339090"/>
            </a:xfrm>
            <a:custGeom>
              <a:avLst/>
              <a:gdLst/>
              <a:ahLst/>
              <a:cxnLst/>
              <a:rect l="l" t="t" r="r" b="b"/>
              <a:pathLst>
                <a:path w="500379" h="339089">
                  <a:moveTo>
                    <a:pt x="500126" y="271272"/>
                  </a:moveTo>
                  <a:lnTo>
                    <a:pt x="487426" y="264922"/>
                  </a:lnTo>
                  <a:lnTo>
                    <a:pt x="449326" y="245872"/>
                  </a:lnTo>
                  <a:lnTo>
                    <a:pt x="449326" y="264922"/>
                  </a:lnTo>
                  <a:lnTo>
                    <a:pt x="236474" y="264922"/>
                  </a:lnTo>
                  <a:lnTo>
                    <a:pt x="236474" y="50800"/>
                  </a:lnTo>
                  <a:lnTo>
                    <a:pt x="255524" y="50800"/>
                  </a:lnTo>
                  <a:lnTo>
                    <a:pt x="249174" y="38100"/>
                  </a:lnTo>
                  <a:lnTo>
                    <a:pt x="230124" y="0"/>
                  </a:lnTo>
                  <a:lnTo>
                    <a:pt x="204724" y="50800"/>
                  </a:lnTo>
                  <a:lnTo>
                    <a:pt x="223774" y="50800"/>
                  </a:lnTo>
                  <a:lnTo>
                    <a:pt x="223774" y="264922"/>
                  </a:lnTo>
                  <a:lnTo>
                    <a:pt x="0" y="264922"/>
                  </a:lnTo>
                  <a:lnTo>
                    <a:pt x="0" y="277622"/>
                  </a:lnTo>
                  <a:lnTo>
                    <a:pt x="223774" y="277622"/>
                  </a:lnTo>
                  <a:lnTo>
                    <a:pt x="223774" y="338709"/>
                  </a:lnTo>
                  <a:lnTo>
                    <a:pt x="236474" y="338709"/>
                  </a:lnTo>
                  <a:lnTo>
                    <a:pt x="236474" y="277622"/>
                  </a:lnTo>
                  <a:lnTo>
                    <a:pt x="449326" y="277622"/>
                  </a:lnTo>
                  <a:lnTo>
                    <a:pt x="449326" y="296672"/>
                  </a:lnTo>
                  <a:lnTo>
                    <a:pt x="487426" y="277622"/>
                  </a:lnTo>
                  <a:lnTo>
                    <a:pt x="500126" y="271272"/>
                  </a:lnTo>
                  <a:close/>
                </a:path>
              </a:pathLst>
            </a:custGeom>
            <a:solidFill>
              <a:srgbClr val="000000"/>
            </a:solidFill>
          </p:spPr>
          <p:txBody>
            <a:bodyPr wrap="square" lIns="0" tIns="0" rIns="0" bIns="0" rtlCol="0"/>
            <a:lstStyle/>
            <a:p>
              <a:endParaRPr sz="1872"/>
            </a:p>
          </p:txBody>
        </p:sp>
        <p:sp>
          <p:nvSpPr>
            <p:cNvPr id="101" name="object 86">
              <a:extLst>
                <a:ext uri="{FF2B5EF4-FFF2-40B4-BE49-F238E27FC236}">
                  <a16:creationId xmlns:a16="http://schemas.microsoft.com/office/drawing/2014/main" id="{27DB0797-F827-0E0E-8A7E-D5517F462FC3}"/>
                </a:ext>
              </a:extLst>
            </p:cNvPr>
            <p:cNvSpPr/>
            <p:nvPr/>
          </p:nvSpPr>
          <p:spPr>
            <a:xfrm>
              <a:off x="5942076" y="1847088"/>
              <a:ext cx="318770" cy="165100"/>
            </a:xfrm>
            <a:custGeom>
              <a:avLst/>
              <a:gdLst/>
              <a:ahLst/>
              <a:cxnLst/>
              <a:rect l="l" t="t" r="r" b="b"/>
              <a:pathLst>
                <a:path w="318770" h="165100">
                  <a:moveTo>
                    <a:pt x="0" y="164591"/>
                  </a:moveTo>
                  <a:lnTo>
                    <a:pt x="52814" y="143007"/>
                  </a:lnTo>
                  <a:lnTo>
                    <a:pt x="86985" y="109897"/>
                  </a:lnTo>
                  <a:lnTo>
                    <a:pt x="108696" y="72151"/>
                  </a:lnTo>
                  <a:lnTo>
                    <a:pt x="124130" y="36660"/>
                  </a:lnTo>
                  <a:lnTo>
                    <a:pt x="139473" y="10313"/>
                  </a:lnTo>
                  <a:lnTo>
                    <a:pt x="160909" y="0"/>
                  </a:lnTo>
                  <a:lnTo>
                    <a:pt x="181949" y="10278"/>
                  </a:lnTo>
                  <a:lnTo>
                    <a:pt x="196351" y="36547"/>
                  </a:lnTo>
                  <a:lnTo>
                    <a:pt x="210661" y="71961"/>
                  </a:lnTo>
                  <a:lnTo>
                    <a:pt x="231426" y="109671"/>
                  </a:lnTo>
                  <a:lnTo>
                    <a:pt x="265195" y="142830"/>
                  </a:lnTo>
                  <a:lnTo>
                    <a:pt x="318515" y="164591"/>
                  </a:lnTo>
                </a:path>
              </a:pathLst>
            </a:custGeom>
            <a:ln w="9524">
              <a:solidFill>
                <a:srgbClr val="C00000"/>
              </a:solidFill>
            </a:ln>
          </p:spPr>
          <p:txBody>
            <a:bodyPr wrap="square" lIns="0" tIns="0" rIns="0" bIns="0" rtlCol="0"/>
            <a:lstStyle/>
            <a:p>
              <a:endParaRPr sz="1872"/>
            </a:p>
          </p:txBody>
        </p:sp>
      </p:grpSp>
      <p:sp>
        <p:nvSpPr>
          <p:cNvPr id="102" name="object 87">
            <a:extLst>
              <a:ext uri="{FF2B5EF4-FFF2-40B4-BE49-F238E27FC236}">
                <a16:creationId xmlns:a16="http://schemas.microsoft.com/office/drawing/2014/main" id="{BA0A4346-5AA5-7E06-D626-477C6994297B}"/>
              </a:ext>
            </a:extLst>
          </p:cNvPr>
          <p:cNvSpPr txBox="1"/>
          <p:nvPr/>
        </p:nvSpPr>
        <p:spPr>
          <a:xfrm>
            <a:off x="5573395" y="2283412"/>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dirty="0">
              <a:latin typeface="Microsoft YaHei"/>
              <a:cs typeface="Microsoft YaHei"/>
            </a:endParaRPr>
          </a:p>
        </p:txBody>
      </p:sp>
      <p:pic>
        <p:nvPicPr>
          <p:cNvPr id="103" name="object 88">
            <a:extLst>
              <a:ext uri="{FF2B5EF4-FFF2-40B4-BE49-F238E27FC236}">
                <a16:creationId xmlns:a16="http://schemas.microsoft.com/office/drawing/2014/main" id="{EF701694-A4EF-35B3-7D2F-F310AF517791}"/>
              </a:ext>
            </a:extLst>
          </p:cNvPr>
          <p:cNvPicPr/>
          <p:nvPr/>
        </p:nvPicPr>
        <p:blipFill>
          <a:blip r:embed="rId13" cstate="print"/>
          <a:stretch>
            <a:fillRect/>
          </a:stretch>
        </p:blipFill>
        <p:spPr>
          <a:xfrm>
            <a:off x="5563873" y="2338225"/>
            <a:ext cx="213867" cy="213868"/>
          </a:xfrm>
          <a:prstGeom prst="rect">
            <a:avLst/>
          </a:prstGeom>
        </p:spPr>
      </p:pic>
      <p:pic>
        <p:nvPicPr>
          <p:cNvPr id="104" name="object 27">
            <a:extLst>
              <a:ext uri="{FF2B5EF4-FFF2-40B4-BE49-F238E27FC236}">
                <a16:creationId xmlns:a16="http://schemas.microsoft.com/office/drawing/2014/main" id="{CD0A9CBF-B164-0B8B-77CC-3A0A36B291DD}"/>
              </a:ext>
            </a:extLst>
          </p:cNvPr>
          <p:cNvPicPr/>
          <p:nvPr/>
        </p:nvPicPr>
        <p:blipFill>
          <a:blip r:embed="rId10" cstate="print">
            <a:extLst>
              <a:ext uri="{28A0092B-C50C-407E-A947-70E740481C1C}">
                <a14:useLocalDpi xmlns:a14="http://schemas.microsoft.com/office/drawing/2010/main" val="0"/>
              </a:ext>
            </a:extLst>
          </a:blip>
          <a:srcRect/>
          <a:stretch/>
        </p:blipFill>
        <p:spPr>
          <a:xfrm>
            <a:off x="3936494" y="3927522"/>
            <a:ext cx="960119" cy="960119"/>
          </a:xfrm>
          <a:prstGeom prst="rect">
            <a:avLst/>
          </a:prstGeom>
        </p:spPr>
      </p:pic>
      <p:pic>
        <p:nvPicPr>
          <p:cNvPr id="105" name="object 28">
            <a:extLst>
              <a:ext uri="{FF2B5EF4-FFF2-40B4-BE49-F238E27FC236}">
                <a16:creationId xmlns:a16="http://schemas.microsoft.com/office/drawing/2014/main" id="{30E661F0-9CD1-A49B-2EA7-DED5B697EEA8}"/>
              </a:ext>
            </a:extLst>
          </p:cNvPr>
          <p:cNvPicPr/>
          <p:nvPr/>
        </p:nvPicPr>
        <p:blipFill>
          <a:blip r:embed="rId11" cstate="print">
            <a:extLst>
              <a:ext uri="{28A0092B-C50C-407E-A947-70E740481C1C}">
                <a14:useLocalDpi xmlns:a14="http://schemas.microsoft.com/office/drawing/2010/main" val="0"/>
              </a:ext>
            </a:extLst>
          </a:blip>
          <a:srcRect/>
          <a:stretch/>
        </p:blipFill>
        <p:spPr>
          <a:xfrm>
            <a:off x="7205473" y="3926757"/>
            <a:ext cx="961643" cy="961643"/>
          </a:xfrm>
          <a:prstGeom prst="rect">
            <a:avLst/>
          </a:prstGeom>
        </p:spPr>
      </p:pic>
      <p:pic>
        <p:nvPicPr>
          <p:cNvPr id="106" name="object 29">
            <a:extLst>
              <a:ext uri="{FF2B5EF4-FFF2-40B4-BE49-F238E27FC236}">
                <a16:creationId xmlns:a16="http://schemas.microsoft.com/office/drawing/2014/main" id="{96471D0E-E986-FA6D-74D0-9F5F50B519E2}"/>
              </a:ext>
            </a:extLst>
          </p:cNvPr>
          <p:cNvPicPr/>
          <p:nvPr/>
        </p:nvPicPr>
        <p:blipFill>
          <a:blip r:embed="rId12" cstate="print">
            <a:extLst>
              <a:ext uri="{28A0092B-C50C-407E-A947-70E740481C1C}">
                <a14:useLocalDpi xmlns:a14="http://schemas.microsoft.com/office/drawing/2010/main" val="0"/>
              </a:ext>
            </a:extLst>
          </a:blip>
          <a:srcRect/>
          <a:stretch/>
        </p:blipFill>
        <p:spPr>
          <a:xfrm>
            <a:off x="9151621" y="3926757"/>
            <a:ext cx="961643" cy="961643"/>
          </a:xfrm>
          <a:prstGeom prst="rect">
            <a:avLst/>
          </a:prstGeom>
        </p:spPr>
      </p:pic>
      <p:sp>
        <p:nvSpPr>
          <p:cNvPr id="107" name="文本框 106">
            <a:extLst>
              <a:ext uri="{FF2B5EF4-FFF2-40B4-BE49-F238E27FC236}">
                <a16:creationId xmlns:a16="http://schemas.microsoft.com/office/drawing/2014/main" id="{05B42455-4A42-40C3-B3AC-68BB26848C06}"/>
              </a:ext>
            </a:extLst>
          </p:cNvPr>
          <p:cNvSpPr txBox="1"/>
          <p:nvPr/>
        </p:nvSpPr>
        <p:spPr>
          <a:xfrm>
            <a:off x="5219828" y="5870826"/>
            <a:ext cx="1752347" cy="369332"/>
          </a:xfrm>
          <a:prstGeom prst="rect">
            <a:avLst/>
          </a:prstGeom>
          <a:noFill/>
        </p:spPr>
        <p:txBody>
          <a:bodyPr wrap="square">
            <a:spAutoFit/>
          </a:bodyPr>
          <a:lstStyle/>
          <a:p>
            <a:pPr marL="12701">
              <a:spcBef>
                <a:spcPts val="1431"/>
              </a:spcBef>
            </a:pPr>
            <a:r>
              <a:rPr lang="en-US" altLang="zh-CN" sz="1800" b="1" dirty="0">
                <a:latin typeface="Calibri"/>
                <a:cs typeface="Calibri"/>
              </a:rPr>
              <a:t>Denoise</a:t>
            </a:r>
            <a:r>
              <a:rPr lang="en-US" altLang="zh-CN" sz="1800" b="1" spc="-71" dirty="0">
                <a:latin typeface="Calibri"/>
                <a:cs typeface="Calibri"/>
              </a:rPr>
              <a:t> </a:t>
            </a:r>
            <a:r>
              <a:rPr lang="en-US" altLang="zh-CN" sz="1800" spc="-11" dirty="0">
                <a:latin typeface="Calibri"/>
                <a:cs typeface="Calibri"/>
              </a:rPr>
              <a:t>Process</a:t>
            </a:r>
            <a:endParaRPr lang="en-US" altLang="zh-CN" sz="1800" dirty="0">
              <a:latin typeface="Calibri"/>
              <a:cs typeface="Calibri"/>
            </a:endParaRPr>
          </a:p>
        </p:txBody>
      </p:sp>
      <p:sp>
        <p:nvSpPr>
          <p:cNvPr id="108" name="文本框 107">
            <a:extLst>
              <a:ext uri="{FF2B5EF4-FFF2-40B4-BE49-F238E27FC236}">
                <a16:creationId xmlns:a16="http://schemas.microsoft.com/office/drawing/2014/main" id="{87FD625F-14F1-48D0-94AF-D68BDF7797CA}"/>
              </a:ext>
            </a:extLst>
          </p:cNvPr>
          <p:cNvSpPr txBox="1"/>
          <p:nvPr/>
        </p:nvSpPr>
        <p:spPr>
          <a:xfrm>
            <a:off x="7280577" y="5530393"/>
            <a:ext cx="811440" cy="549702"/>
          </a:xfrm>
          <a:prstGeom prst="rect">
            <a:avLst/>
          </a:prstGeom>
          <a:noFill/>
        </p:spPr>
        <p:txBody>
          <a:bodyPr wrap="none" rtlCol="0">
            <a:spAutoFit/>
          </a:bodyPr>
          <a:lstStyle/>
          <a:p>
            <a:pPr algn="ctr"/>
            <a:r>
              <a:rPr lang="en-US" altLang="zh-CN" sz="1872" dirty="0">
                <a:solidFill>
                  <a:schemeClr val="bg1"/>
                </a:solidFill>
                <a:latin typeface="Times New Roman" panose="02020603050405020304" pitchFamily="18" charset="0"/>
                <a:cs typeface="Times New Roman" panose="02020603050405020304" pitchFamily="18" charset="0"/>
              </a:rPr>
              <a:t>Model</a:t>
            </a:r>
          </a:p>
          <a:p>
            <a:pPr algn="ctr"/>
            <a:r>
              <a:rPr lang="zh-CN" altLang="en-US" sz="1100" dirty="0">
                <a:solidFill>
                  <a:schemeClr val="bg1"/>
                </a:solidFill>
                <a:latin typeface="Times New Roman" panose="02020603050405020304" pitchFamily="18" charset="0"/>
                <a:cs typeface="Times New Roman" panose="02020603050405020304" pitchFamily="18" charset="0"/>
              </a:rPr>
              <a:t>（</a:t>
            </a:r>
            <a:r>
              <a:rPr lang="en-US" altLang="zh-CN" sz="1100" dirty="0">
                <a:solidFill>
                  <a:schemeClr val="bg1"/>
                </a:solidFill>
                <a:latin typeface="Times New Roman" panose="02020603050405020304" pitchFamily="18" charset="0"/>
                <a:cs typeface="Times New Roman" panose="02020603050405020304" pitchFamily="18" charset="0"/>
              </a:rPr>
              <a:t>t</a:t>
            </a:r>
            <a:r>
              <a:rPr lang="zh-CN" altLang="en-US" sz="1100" dirty="0">
                <a:solidFill>
                  <a:schemeClr val="bg1"/>
                </a:solidFill>
                <a:latin typeface="Times New Roman" panose="02020603050405020304" pitchFamily="18" charset="0"/>
                <a:cs typeface="Times New Roman" panose="02020603050405020304" pitchFamily="18" charset="0"/>
              </a:rPr>
              <a:t>）</a:t>
            </a:r>
            <a:endParaRPr lang="zh-CN" altLang="en-US" sz="1872" dirty="0">
              <a:solidFill>
                <a:schemeClr val="bg1"/>
              </a:solidFill>
              <a:latin typeface="Times New Roman" panose="02020603050405020304" pitchFamily="18" charset="0"/>
              <a:cs typeface="Times New Roman" panose="02020603050405020304" pitchFamily="18" charset="0"/>
            </a:endParaRPr>
          </a:p>
        </p:txBody>
      </p:sp>
      <p:sp>
        <p:nvSpPr>
          <p:cNvPr id="109" name="箭头: 下 108">
            <a:extLst>
              <a:ext uri="{FF2B5EF4-FFF2-40B4-BE49-F238E27FC236}">
                <a16:creationId xmlns:a16="http://schemas.microsoft.com/office/drawing/2014/main" id="{B17C7485-EB87-EA66-8A7D-5D2DAE2797E2}"/>
              </a:ext>
            </a:extLst>
          </p:cNvPr>
          <p:cNvSpPr/>
          <p:nvPr/>
        </p:nvSpPr>
        <p:spPr>
          <a:xfrm>
            <a:off x="7656321" y="4897165"/>
            <a:ext cx="57027" cy="650891"/>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10" name="箭头: 下 109">
            <a:extLst>
              <a:ext uri="{FF2B5EF4-FFF2-40B4-BE49-F238E27FC236}">
                <a16:creationId xmlns:a16="http://schemas.microsoft.com/office/drawing/2014/main" id="{97DAFC51-D9DF-5A24-F149-AC54540B5B24}"/>
              </a:ext>
            </a:extLst>
          </p:cNvPr>
          <p:cNvSpPr/>
          <p:nvPr/>
        </p:nvSpPr>
        <p:spPr>
          <a:xfrm rot="5400000">
            <a:off x="5928031" y="4607045"/>
            <a:ext cx="52060" cy="2502827"/>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111" name="椭圆 110">
            <a:extLst>
              <a:ext uri="{FF2B5EF4-FFF2-40B4-BE49-F238E27FC236}">
                <a16:creationId xmlns:a16="http://schemas.microsoft.com/office/drawing/2014/main" id="{8BDDD1CE-1ED4-51F7-3CDB-B729FC681FB3}"/>
              </a:ext>
            </a:extLst>
          </p:cNvPr>
          <p:cNvSpPr/>
          <p:nvPr/>
        </p:nvSpPr>
        <p:spPr>
          <a:xfrm>
            <a:off x="4354198" y="5130275"/>
            <a:ext cx="126999" cy="12699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12" name="箭头: 下 111">
            <a:extLst>
              <a:ext uri="{FF2B5EF4-FFF2-40B4-BE49-F238E27FC236}">
                <a16:creationId xmlns:a16="http://schemas.microsoft.com/office/drawing/2014/main" id="{AC601BE0-BF2C-5239-59DB-7DA7F95CDAB7}"/>
              </a:ext>
            </a:extLst>
          </p:cNvPr>
          <p:cNvSpPr/>
          <p:nvPr/>
        </p:nvSpPr>
        <p:spPr>
          <a:xfrm rot="10800000">
            <a:off x="4387913" y="5265573"/>
            <a:ext cx="57027" cy="247432"/>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13" name="箭头: 下 112">
            <a:extLst>
              <a:ext uri="{FF2B5EF4-FFF2-40B4-BE49-F238E27FC236}">
                <a16:creationId xmlns:a16="http://schemas.microsoft.com/office/drawing/2014/main" id="{2CEBC537-524C-0970-0191-5DF506F7852A}"/>
              </a:ext>
            </a:extLst>
          </p:cNvPr>
          <p:cNvSpPr/>
          <p:nvPr/>
        </p:nvSpPr>
        <p:spPr>
          <a:xfrm rot="10800000">
            <a:off x="4387913" y="4887640"/>
            <a:ext cx="57027" cy="237205"/>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14" name="箭头: 下 113">
            <a:extLst>
              <a:ext uri="{FF2B5EF4-FFF2-40B4-BE49-F238E27FC236}">
                <a16:creationId xmlns:a16="http://schemas.microsoft.com/office/drawing/2014/main" id="{436AB7B7-1964-1C57-2A00-43C9DF8BBC02}"/>
              </a:ext>
            </a:extLst>
          </p:cNvPr>
          <p:cNvSpPr/>
          <p:nvPr/>
        </p:nvSpPr>
        <p:spPr>
          <a:xfrm rot="5400000">
            <a:off x="6058318" y="3581994"/>
            <a:ext cx="52060" cy="3211383"/>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4" name="object 9">
            <a:extLst>
              <a:ext uri="{FF2B5EF4-FFF2-40B4-BE49-F238E27FC236}">
                <a16:creationId xmlns:a16="http://schemas.microsoft.com/office/drawing/2014/main" id="{3C803A83-D95D-C952-28BC-88609278A55E}"/>
              </a:ext>
            </a:extLst>
          </p:cNvPr>
          <p:cNvSpPr/>
          <p:nvPr/>
        </p:nvSpPr>
        <p:spPr>
          <a:xfrm>
            <a:off x="3872739" y="4981449"/>
            <a:ext cx="4495800" cy="1276207"/>
          </a:xfrm>
          <a:custGeom>
            <a:avLst/>
            <a:gdLst/>
            <a:ahLst/>
            <a:cxnLst/>
            <a:rect l="l" t="t" r="r" b="b"/>
            <a:pathLst>
              <a:path w="4495800" h="1580514">
                <a:moveTo>
                  <a:pt x="4232402" y="0"/>
                </a:moveTo>
                <a:lnTo>
                  <a:pt x="263398" y="0"/>
                </a:lnTo>
                <a:lnTo>
                  <a:pt x="216066" y="4245"/>
                </a:lnTo>
                <a:lnTo>
                  <a:pt x="171512" y="16485"/>
                </a:lnTo>
                <a:lnTo>
                  <a:pt x="130480" y="35973"/>
                </a:lnTo>
                <a:lnTo>
                  <a:pt x="93716" y="61966"/>
                </a:lnTo>
                <a:lnTo>
                  <a:pt x="61966" y="93716"/>
                </a:lnTo>
                <a:lnTo>
                  <a:pt x="35973" y="130480"/>
                </a:lnTo>
                <a:lnTo>
                  <a:pt x="16485" y="171512"/>
                </a:lnTo>
                <a:lnTo>
                  <a:pt x="4245" y="216066"/>
                </a:lnTo>
                <a:lnTo>
                  <a:pt x="0" y="263397"/>
                </a:lnTo>
                <a:lnTo>
                  <a:pt x="0" y="1316989"/>
                </a:lnTo>
                <a:lnTo>
                  <a:pt x="4245" y="1364334"/>
                </a:lnTo>
                <a:lnTo>
                  <a:pt x="16485" y="1408896"/>
                </a:lnTo>
                <a:lnTo>
                  <a:pt x="35973" y="1449929"/>
                </a:lnTo>
                <a:lnTo>
                  <a:pt x="61966" y="1486691"/>
                </a:lnTo>
                <a:lnTo>
                  <a:pt x="93716" y="1518438"/>
                </a:lnTo>
                <a:lnTo>
                  <a:pt x="130480" y="1544425"/>
                </a:lnTo>
                <a:lnTo>
                  <a:pt x="171512" y="1563908"/>
                </a:lnTo>
                <a:lnTo>
                  <a:pt x="216066" y="1576144"/>
                </a:lnTo>
                <a:lnTo>
                  <a:pt x="263398" y="1580388"/>
                </a:lnTo>
                <a:lnTo>
                  <a:pt x="4232402" y="1580388"/>
                </a:lnTo>
                <a:lnTo>
                  <a:pt x="4279733" y="1576144"/>
                </a:lnTo>
                <a:lnTo>
                  <a:pt x="4324287" y="1563908"/>
                </a:lnTo>
                <a:lnTo>
                  <a:pt x="4365319" y="1544425"/>
                </a:lnTo>
                <a:lnTo>
                  <a:pt x="4402083" y="1518438"/>
                </a:lnTo>
                <a:lnTo>
                  <a:pt x="4433833" y="1486691"/>
                </a:lnTo>
                <a:lnTo>
                  <a:pt x="4459826" y="1449929"/>
                </a:lnTo>
                <a:lnTo>
                  <a:pt x="4479314" y="1408896"/>
                </a:lnTo>
                <a:lnTo>
                  <a:pt x="4491554" y="1364334"/>
                </a:lnTo>
                <a:lnTo>
                  <a:pt x="4495800" y="1316989"/>
                </a:lnTo>
                <a:lnTo>
                  <a:pt x="4495800" y="263397"/>
                </a:lnTo>
                <a:lnTo>
                  <a:pt x="4491554" y="216066"/>
                </a:lnTo>
                <a:lnTo>
                  <a:pt x="4479314" y="171512"/>
                </a:lnTo>
                <a:lnTo>
                  <a:pt x="4459826" y="130480"/>
                </a:lnTo>
                <a:lnTo>
                  <a:pt x="4433833" y="93716"/>
                </a:lnTo>
                <a:lnTo>
                  <a:pt x="4402083" y="61966"/>
                </a:lnTo>
                <a:lnTo>
                  <a:pt x="4365319" y="35973"/>
                </a:lnTo>
                <a:lnTo>
                  <a:pt x="4324287" y="16485"/>
                </a:lnTo>
                <a:lnTo>
                  <a:pt x="4279733" y="4245"/>
                </a:lnTo>
                <a:lnTo>
                  <a:pt x="4232402" y="0"/>
                </a:lnTo>
                <a:close/>
              </a:path>
            </a:pathLst>
          </a:custGeom>
          <a:solidFill>
            <a:srgbClr val="538235">
              <a:alpha val="10978"/>
            </a:srgbClr>
          </a:solidFill>
          <a:ln>
            <a:solidFill>
              <a:schemeClr val="accent5"/>
            </a:solidFill>
          </a:ln>
        </p:spPr>
        <p:txBody>
          <a:bodyPr wrap="square" lIns="0" tIns="0" rIns="0" bIns="0" rtlCol="0"/>
          <a:lstStyle/>
          <a:p>
            <a:endParaRPr sz="1872" dirty="0"/>
          </a:p>
        </p:txBody>
      </p:sp>
    </p:spTree>
    <p:extLst>
      <p:ext uri="{BB962C8B-B14F-4D97-AF65-F5344CB8AC3E}">
        <p14:creationId xmlns:p14="http://schemas.microsoft.com/office/powerpoint/2010/main" val="238959975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A1805-AC93-10E5-FBF9-4353479A80AD}"/>
            </a:ext>
          </a:extLst>
        </p:cNvPr>
        <p:cNvGrpSpPr/>
        <p:nvPr/>
      </p:nvGrpSpPr>
      <p:grpSpPr>
        <a:xfrm>
          <a:off x="0" y="0"/>
          <a:ext cx="0" cy="0"/>
          <a:chOff x="0" y="0"/>
          <a:chExt cx="0" cy="0"/>
        </a:xfrm>
      </p:grpSpPr>
      <p:grpSp>
        <p:nvGrpSpPr>
          <p:cNvPr id="53" name="组合 52">
            <a:extLst>
              <a:ext uri="{FF2B5EF4-FFF2-40B4-BE49-F238E27FC236}">
                <a16:creationId xmlns:a16="http://schemas.microsoft.com/office/drawing/2014/main" id="{0235B5F8-9356-EEFD-6DC1-3CC938342F37}"/>
              </a:ext>
            </a:extLst>
          </p:cNvPr>
          <p:cNvGrpSpPr/>
          <p:nvPr/>
        </p:nvGrpSpPr>
        <p:grpSpPr>
          <a:xfrm>
            <a:off x="199692" y="4979672"/>
            <a:ext cx="11792439" cy="87289"/>
            <a:chOff x="-1" y="4561840"/>
            <a:chExt cx="10485124" cy="101600"/>
          </a:xfrm>
          <a:gradFill>
            <a:gsLst>
              <a:gs pos="0">
                <a:srgbClr val="92BFB5"/>
              </a:gs>
              <a:gs pos="100000">
                <a:srgbClr val="52A4AE"/>
              </a:gs>
            </a:gsLst>
          </a:gradFill>
        </p:grpSpPr>
        <p:sp>
          <p:nvSpPr>
            <p:cNvPr id="54" name="矩形 53">
              <a:extLst>
                <a:ext uri="{FF2B5EF4-FFF2-40B4-BE49-F238E27FC236}">
                  <a16:creationId xmlns:a16="http://schemas.microsoft.com/office/drawing/2014/main" id="{B6BDE4C5-6298-AD4C-CE99-186F49B16519}"/>
                </a:ext>
              </a:extLst>
            </p:cNvPr>
            <p:cNvSpPr/>
            <p:nvPr/>
          </p:nvSpPr>
          <p:spPr>
            <a:xfrm>
              <a:off x="-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sp>
          <p:nvSpPr>
            <p:cNvPr id="55" name="矩形 54">
              <a:extLst>
                <a:ext uri="{FF2B5EF4-FFF2-40B4-BE49-F238E27FC236}">
                  <a16:creationId xmlns:a16="http://schemas.microsoft.com/office/drawing/2014/main" id="{F5E909A8-23CE-A058-C001-F6BAB2F4A4CE}"/>
                </a:ext>
              </a:extLst>
            </p:cNvPr>
            <p:cNvSpPr/>
            <p:nvPr/>
          </p:nvSpPr>
          <p:spPr>
            <a:xfrm>
              <a:off x="2621280"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sp>
          <p:nvSpPr>
            <p:cNvPr id="56" name="矩形 55">
              <a:extLst>
                <a:ext uri="{FF2B5EF4-FFF2-40B4-BE49-F238E27FC236}">
                  <a16:creationId xmlns:a16="http://schemas.microsoft.com/office/drawing/2014/main" id="{DFC10C3E-76BC-120F-A0D7-A293BAD636D6}"/>
                </a:ext>
              </a:extLst>
            </p:cNvPr>
            <p:cNvSpPr/>
            <p:nvPr/>
          </p:nvSpPr>
          <p:spPr>
            <a:xfrm>
              <a:off x="524256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sp>
          <p:nvSpPr>
            <p:cNvPr id="57" name="矩形 56">
              <a:extLst>
                <a:ext uri="{FF2B5EF4-FFF2-40B4-BE49-F238E27FC236}">
                  <a16:creationId xmlns:a16="http://schemas.microsoft.com/office/drawing/2014/main" id="{D3B3F958-D2ED-DDDB-A3F7-7EC9360FE53E}"/>
                </a:ext>
              </a:extLst>
            </p:cNvPr>
            <p:cNvSpPr/>
            <p:nvPr/>
          </p:nvSpPr>
          <p:spPr>
            <a:xfrm>
              <a:off x="7863842"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grpSp>
      <p:grpSp>
        <p:nvGrpSpPr>
          <p:cNvPr id="64" name="组合 63">
            <a:extLst>
              <a:ext uri="{FF2B5EF4-FFF2-40B4-BE49-F238E27FC236}">
                <a16:creationId xmlns:a16="http://schemas.microsoft.com/office/drawing/2014/main" id="{9A0C234C-02D6-62FF-07E2-EE59771C776A}"/>
              </a:ext>
            </a:extLst>
          </p:cNvPr>
          <p:cNvGrpSpPr/>
          <p:nvPr/>
        </p:nvGrpSpPr>
        <p:grpSpPr>
          <a:xfrm>
            <a:off x="199694" y="1769831"/>
            <a:ext cx="11792437" cy="116997"/>
            <a:chOff x="-1" y="4561840"/>
            <a:chExt cx="10485124" cy="101600"/>
          </a:xfrm>
          <a:gradFill>
            <a:gsLst>
              <a:gs pos="0">
                <a:srgbClr val="92BFB5"/>
              </a:gs>
              <a:gs pos="100000">
                <a:srgbClr val="52A4AE"/>
              </a:gs>
            </a:gsLst>
          </a:gradFill>
        </p:grpSpPr>
        <p:sp>
          <p:nvSpPr>
            <p:cNvPr id="65" name="矩形 64">
              <a:extLst>
                <a:ext uri="{FF2B5EF4-FFF2-40B4-BE49-F238E27FC236}">
                  <a16:creationId xmlns:a16="http://schemas.microsoft.com/office/drawing/2014/main" id="{0BF3409C-6F9D-96AA-CB37-2F996973B38E}"/>
                </a:ext>
              </a:extLst>
            </p:cNvPr>
            <p:cNvSpPr/>
            <p:nvPr/>
          </p:nvSpPr>
          <p:spPr>
            <a:xfrm>
              <a:off x="-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6" name="矩形 65">
              <a:extLst>
                <a:ext uri="{FF2B5EF4-FFF2-40B4-BE49-F238E27FC236}">
                  <a16:creationId xmlns:a16="http://schemas.microsoft.com/office/drawing/2014/main" id="{426ECA28-9A93-B989-E88F-8C49AB55282B}"/>
                </a:ext>
              </a:extLst>
            </p:cNvPr>
            <p:cNvSpPr/>
            <p:nvPr/>
          </p:nvSpPr>
          <p:spPr>
            <a:xfrm>
              <a:off x="2621280"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7" name="矩形 66">
              <a:extLst>
                <a:ext uri="{FF2B5EF4-FFF2-40B4-BE49-F238E27FC236}">
                  <a16:creationId xmlns:a16="http://schemas.microsoft.com/office/drawing/2014/main" id="{86BFE6FF-76CE-5826-1DDF-DC37E7D3C238}"/>
                </a:ext>
              </a:extLst>
            </p:cNvPr>
            <p:cNvSpPr/>
            <p:nvPr/>
          </p:nvSpPr>
          <p:spPr>
            <a:xfrm>
              <a:off x="524256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8" name="矩形 67">
              <a:extLst>
                <a:ext uri="{FF2B5EF4-FFF2-40B4-BE49-F238E27FC236}">
                  <a16:creationId xmlns:a16="http://schemas.microsoft.com/office/drawing/2014/main" id="{12179EA0-FF10-9D1D-E485-549800F2972E}"/>
                </a:ext>
              </a:extLst>
            </p:cNvPr>
            <p:cNvSpPr/>
            <p:nvPr/>
          </p:nvSpPr>
          <p:spPr>
            <a:xfrm>
              <a:off x="7863842"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50" name="矩形 49">
            <a:extLst>
              <a:ext uri="{FF2B5EF4-FFF2-40B4-BE49-F238E27FC236}">
                <a16:creationId xmlns:a16="http://schemas.microsoft.com/office/drawing/2014/main" id="{97926C9C-5B83-6B98-06ED-3EF2CB9AC781}"/>
              </a:ext>
            </a:extLst>
          </p:cNvPr>
          <p:cNvSpPr/>
          <p:nvPr/>
        </p:nvSpPr>
        <p:spPr>
          <a:xfrm>
            <a:off x="199692" y="888174"/>
            <a:ext cx="11680015" cy="5713353"/>
          </a:xfrm>
          <a:prstGeom prst="rect">
            <a:avLst/>
          </a:prstGeom>
          <a:gradFill>
            <a:gsLst>
              <a:gs pos="0">
                <a:srgbClr val="92BFB5"/>
              </a:gs>
              <a:gs pos="100000">
                <a:srgbClr val="52A4AE"/>
              </a:gs>
            </a:gsLst>
            <a:lin ang="5400000" scaled="1"/>
          </a:gra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7" name="文本框 26">
            <a:extLst>
              <a:ext uri="{FF2B5EF4-FFF2-40B4-BE49-F238E27FC236}">
                <a16:creationId xmlns:a16="http://schemas.microsoft.com/office/drawing/2014/main" id="{76383915-FD1C-D48F-8CCC-32D47B327CA7}"/>
              </a:ext>
            </a:extLst>
          </p:cNvPr>
          <p:cNvSpPr txBox="1"/>
          <p:nvPr/>
        </p:nvSpPr>
        <p:spPr>
          <a:xfrm>
            <a:off x="5100176" y="256473"/>
            <a:ext cx="1879041" cy="584775"/>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理论依据</a:t>
            </a:r>
          </a:p>
        </p:txBody>
      </p:sp>
      <p:sp>
        <p:nvSpPr>
          <p:cNvPr id="7" name="文本框 6">
            <a:extLst>
              <a:ext uri="{FF2B5EF4-FFF2-40B4-BE49-F238E27FC236}">
                <a16:creationId xmlns:a16="http://schemas.microsoft.com/office/drawing/2014/main" id="{9ACBCCAF-A52A-922D-6D88-9AFCC88FC992}"/>
              </a:ext>
            </a:extLst>
          </p:cNvPr>
          <p:cNvSpPr txBox="1"/>
          <p:nvPr/>
        </p:nvSpPr>
        <p:spPr>
          <a:xfrm>
            <a:off x="199692" y="872604"/>
            <a:ext cx="6172232" cy="443865"/>
          </a:xfrm>
          <a:prstGeom prst="rect">
            <a:avLst/>
          </a:prstGeom>
          <a:solidFill>
            <a:schemeClr val="accent4"/>
          </a:solidFill>
        </p:spPr>
        <p:txBody>
          <a:bodyPr wrap="square" rtlCol="0">
            <a:noAutofit/>
          </a:bodyPr>
          <a:lstStyle/>
          <a:p>
            <a:r>
              <a:rPr lang="zh-CN" altLang="en-US" sz="2400" b="1" dirty="0">
                <a:solidFill>
                  <a:schemeClr val="bg1"/>
                </a:solidFill>
              </a:rPr>
              <a:t>扩散模型</a:t>
            </a:r>
          </a:p>
        </p:txBody>
      </p:sp>
      <p:sp>
        <p:nvSpPr>
          <p:cNvPr id="147" name="object 75">
            <a:extLst>
              <a:ext uri="{FF2B5EF4-FFF2-40B4-BE49-F238E27FC236}">
                <a16:creationId xmlns:a16="http://schemas.microsoft.com/office/drawing/2014/main" id="{DBF4C5CB-7B1E-DD02-65C2-50660E45ED56}"/>
              </a:ext>
            </a:extLst>
          </p:cNvPr>
          <p:cNvSpPr/>
          <p:nvPr/>
        </p:nvSpPr>
        <p:spPr>
          <a:xfrm>
            <a:off x="8551711" y="2143272"/>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148" name="object 76">
            <a:extLst>
              <a:ext uri="{FF2B5EF4-FFF2-40B4-BE49-F238E27FC236}">
                <a16:creationId xmlns:a16="http://schemas.microsoft.com/office/drawing/2014/main" id="{B3A24B90-EEA0-7414-58BE-9A540DAE29AD}"/>
              </a:ext>
            </a:extLst>
          </p:cNvPr>
          <p:cNvSpPr/>
          <p:nvPr/>
        </p:nvSpPr>
        <p:spPr>
          <a:xfrm>
            <a:off x="8630043" y="2143272"/>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149" name="object 77">
            <a:extLst>
              <a:ext uri="{FF2B5EF4-FFF2-40B4-BE49-F238E27FC236}">
                <a16:creationId xmlns:a16="http://schemas.microsoft.com/office/drawing/2014/main" id="{79F20E98-D6D3-1A9B-11EB-81D97A6C4FC4}"/>
              </a:ext>
            </a:extLst>
          </p:cNvPr>
          <p:cNvSpPr/>
          <p:nvPr/>
        </p:nvSpPr>
        <p:spPr>
          <a:xfrm>
            <a:off x="8709171" y="2143272"/>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pic>
        <p:nvPicPr>
          <p:cNvPr id="150" name="object 79">
            <a:extLst>
              <a:ext uri="{FF2B5EF4-FFF2-40B4-BE49-F238E27FC236}">
                <a16:creationId xmlns:a16="http://schemas.microsoft.com/office/drawing/2014/main" id="{80EC10B3-24CD-F364-91EC-3D5C3BF408AC}"/>
              </a:ext>
            </a:extLst>
          </p:cNvPr>
          <p:cNvPicPr/>
          <p:nvPr/>
        </p:nvPicPr>
        <p:blipFill>
          <a:blip r:embed="rId3" cstate="print">
            <a:extLst>
              <a:ext uri="{28A0092B-C50C-407E-A947-70E740481C1C}">
                <a14:useLocalDpi xmlns:a14="http://schemas.microsoft.com/office/drawing/2010/main" val="0"/>
              </a:ext>
            </a:extLst>
          </a:blip>
          <a:srcRect/>
          <a:stretch/>
        </p:blipFill>
        <p:spPr>
          <a:xfrm>
            <a:off x="1990347" y="1676135"/>
            <a:ext cx="960119" cy="960119"/>
          </a:xfrm>
          <a:prstGeom prst="rect">
            <a:avLst/>
          </a:prstGeom>
        </p:spPr>
      </p:pic>
      <p:pic>
        <p:nvPicPr>
          <p:cNvPr id="151" name="object 80">
            <a:extLst>
              <a:ext uri="{FF2B5EF4-FFF2-40B4-BE49-F238E27FC236}">
                <a16:creationId xmlns:a16="http://schemas.microsoft.com/office/drawing/2014/main" id="{053DED4D-D7DE-1B69-56B6-68A2FA7E0C3E}"/>
              </a:ext>
            </a:extLst>
          </p:cNvPr>
          <p:cNvPicPr/>
          <p:nvPr/>
        </p:nvPicPr>
        <p:blipFill>
          <a:blip r:embed="rId4" cstate="print">
            <a:extLst>
              <a:ext uri="{28A0092B-C50C-407E-A947-70E740481C1C}">
                <a14:useLocalDpi xmlns:a14="http://schemas.microsoft.com/office/drawing/2010/main" val="0"/>
              </a:ext>
            </a:extLst>
          </a:blip>
          <a:srcRect/>
          <a:stretch/>
        </p:blipFill>
        <p:spPr>
          <a:xfrm>
            <a:off x="9151621" y="1675373"/>
            <a:ext cx="961643" cy="961643"/>
          </a:xfrm>
          <a:prstGeom prst="rect">
            <a:avLst/>
          </a:prstGeom>
        </p:spPr>
      </p:pic>
      <p:sp>
        <p:nvSpPr>
          <p:cNvPr id="152" name="object 81">
            <a:extLst>
              <a:ext uri="{FF2B5EF4-FFF2-40B4-BE49-F238E27FC236}">
                <a16:creationId xmlns:a16="http://schemas.microsoft.com/office/drawing/2014/main" id="{E07233B1-93BC-76FA-7AC9-954F1C76536E}"/>
              </a:ext>
            </a:extLst>
          </p:cNvPr>
          <p:cNvSpPr txBox="1"/>
          <p:nvPr/>
        </p:nvSpPr>
        <p:spPr>
          <a:xfrm>
            <a:off x="1257429" y="1991221"/>
            <a:ext cx="505459" cy="321242"/>
          </a:xfrm>
          <a:prstGeom prst="rect">
            <a:avLst/>
          </a:prstGeom>
        </p:spPr>
        <p:txBody>
          <a:bodyPr vert="horz" wrap="square" lIns="0" tIns="13335" rIns="0" bIns="0" rtlCol="0">
            <a:spAutoFit/>
          </a:bodyPr>
          <a:lstStyle/>
          <a:p>
            <a:pPr marL="12701">
              <a:spcBef>
                <a:spcPts val="105"/>
              </a:spcBef>
            </a:pPr>
            <a:r>
              <a:rPr sz="2000" spc="-20" dirty="0">
                <a:latin typeface="Calibri"/>
                <a:cs typeface="Calibri"/>
              </a:rPr>
              <a:t>Data</a:t>
            </a:r>
            <a:endParaRPr sz="2000">
              <a:latin typeface="Calibri"/>
              <a:cs typeface="Calibri"/>
            </a:endParaRPr>
          </a:p>
        </p:txBody>
      </p:sp>
      <p:sp>
        <p:nvSpPr>
          <p:cNvPr id="153" name="object 82">
            <a:extLst>
              <a:ext uri="{FF2B5EF4-FFF2-40B4-BE49-F238E27FC236}">
                <a16:creationId xmlns:a16="http://schemas.microsoft.com/office/drawing/2014/main" id="{CF3020D8-9937-CA08-2F72-6DB34ABF79F9}"/>
              </a:ext>
            </a:extLst>
          </p:cNvPr>
          <p:cNvSpPr txBox="1"/>
          <p:nvPr/>
        </p:nvSpPr>
        <p:spPr>
          <a:xfrm>
            <a:off x="10359645" y="1991221"/>
            <a:ext cx="608331" cy="321242"/>
          </a:xfrm>
          <a:prstGeom prst="rect">
            <a:avLst/>
          </a:prstGeom>
        </p:spPr>
        <p:txBody>
          <a:bodyPr vert="horz" wrap="square" lIns="0" tIns="13335" rIns="0" bIns="0" rtlCol="0">
            <a:spAutoFit/>
          </a:bodyPr>
          <a:lstStyle/>
          <a:p>
            <a:pPr marL="12701">
              <a:spcBef>
                <a:spcPts val="105"/>
              </a:spcBef>
            </a:pPr>
            <a:r>
              <a:rPr sz="2000" spc="-11" dirty="0">
                <a:latin typeface="Calibri"/>
                <a:cs typeface="Calibri"/>
              </a:rPr>
              <a:t>Noise</a:t>
            </a:r>
            <a:endParaRPr sz="2000">
              <a:latin typeface="Calibri"/>
              <a:cs typeface="Calibri"/>
            </a:endParaRPr>
          </a:p>
        </p:txBody>
      </p:sp>
      <p:sp>
        <p:nvSpPr>
          <p:cNvPr id="154" name="object 83">
            <a:extLst>
              <a:ext uri="{FF2B5EF4-FFF2-40B4-BE49-F238E27FC236}">
                <a16:creationId xmlns:a16="http://schemas.microsoft.com/office/drawing/2014/main" id="{1E5F7FC1-E20B-AE7B-607C-D4DF7A20B940}"/>
              </a:ext>
            </a:extLst>
          </p:cNvPr>
          <p:cNvSpPr/>
          <p:nvPr/>
        </p:nvSpPr>
        <p:spPr>
          <a:xfrm>
            <a:off x="5278375" y="2105398"/>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sp>
        <p:nvSpPr>
          <p:cNvPr id="155" name="object 84">
            <a:extLst>
              <a:ext uri="{FF2B5EF4-FFF2-40B4-BE49-F238E27FC236}">
                <a16:creationId xmlns:a16="http://schemas.microsoft.com/office/drawing/2014/main" id="{346C5CE9-BD0A-9BF2-8332-554F5387EDF3}"/>
              </a:ext>
            </a:extLst>
          </p:cNvPr>
          <p:cNvSpPr/>
          <p:nvPr/>
        </p:nvSpPr>
        <p:spPr>
          <a:xfrm>
            <a:off x="8811009" y="2105269"/>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156" name="object 85">
            <a:extLst>
              <a:ext uri="{FF2B5EF4-FFF2-40B4-BE49-F238E27FC236}">
                <a16:creationId xmlns:a16="http://schemas.microsoft.com/office/drawing/2014/main" id="{51C447E3-ACF7-25AB-A7C0-3240ED837F23}"/>
              </a:ext>
            </a:extLst>
          </p:cNvPr>
          <p:cNvSpPr/>
          <p:nvPr/>
        </p:nvSpPr>
        <p:spPr>
          <a:xfrm>
            <a:off x="8245605" y="2157719"/>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sp>
        <p:nvSpPr>
          <p:cNvPr id="157" name="object 86">
            <a:extLst>
              <a:ext uri="{FF2B5EF4-FFF2-40B4-BE49-F238E27FC236}">
                <a16:creationId xmlns:a16="http://schemas.microsoft.com/office/drawing/2014/main" id="{ACB2671F-2F61-70B8-0BAC-47CF27001E25}"/>
              </a:ext>
            </a:extLst>
          </p:cNvPr>
          <p:cNvSpPr/>
          <p:nvPr/>
        </p:nvSpPr>
        <p:spPr>
          <a:xfrm>
            <a:off x="3333535" y="2143272"/>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158" name="object 87">
            <a:extLst>
              <a:ext uri="{FF2B5EF4-FFF2-40B4-BE49-F238E27FC236}">
                <a16:creationId xmlns:a16="http://schemas.microsoft.com/office/drawing/2014/main" id="{4EC3A1EC-C4BE-8476-83C8-2D9F47F1A673}"/>
              </a:ext>
            </a:extLst>
          </p:cNvPr>
          <p:cNvSpPr/>
          <p:nvPr/>
        </p:nvSpPr>
        <p:spPr>
          <a:xfrm>
            <a:off x="3411867" y="2143272"/>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159" name="object 88">
            <a:extLst>
              <a:ext uri="{FF2B5EF4-FFF2-40B4-BE49-F238E27FC236}">
                <a16:creationId xmlns:a16="http://schemas.microsoft.com/office/drawing/2014/main" id="{E28CAEBF-9C11-60AC-F506-F25C24E72C86}"/>
              </a:ext>
            </a:extLst>
          </p:cNvPr>
          <p:cNvSpPr/>
          <p:nvPr/>
        </p:nvSpPr>
        <p:spPr>
          <a:xfrm>
            <a:off x="3490995" y="2143272"/>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sp>
        <p:nvSpPr>
          <p:cNvPr id="160" name="object 89">
            <a:extLst>
              <a:ext uri="{FF2B5EF4-FFF2-40B4-BE49-F238E27FC236}">
                <a16:creationId xmlns:a16="http://schemas.microsoft.com/office/drawing/2014/main" id="{515AFCB8-76B3-24FC-4EE2-638793CB3891}"/>
              </a:ext>
            </a:extLst>
          </p:cNvPr>
          <p:cNvSpPr/>
          <p:nvPr/>
        </p:nvSpPr>
        <p:spPr>
          <a:xfrm>
            <a:off x="3592831" y="2105269"/>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161" name="object 90">
            <a:extLst>
              <a:ext uri="{FF2B5EF4-FFF2-40B4-BE49-F238E27FC236}">
                <a16:creationId xmlns:a16="http://schemas.microsoft.com/office/drawing/2014/main" id="{31D19FF4-CCEA-CCF5-139D-C6A7C356DD87}"/>
              </a:ext>
            </a:extLst>
          </p:cNvPr>
          <p:cNvSpPr/>
          <p:nvPr/>
        </p:nvSpPr>
        <p:spPr>
          <a:xfrm>
            <a:off x="3027429" y="2157719"/>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grpSp>
        <p:nvGrpSpPr>
          <p:cNvPr id="162" name="object 97">
            <a:extLst>
              <a:ext uri="{FF2B5EF4-FFF2-40B4-BE49-F238E27FC236}">
                <a16:creationId xmlns:a16="http://schemas.microsoft.com/office/drawing/2014/main" id="{188A5596-C1B1-C945-2050-A04567FCCD0D}"/>
              </a:ext>
            </a:extLst>
          </p:cNvPr>
          <p:cNvGrpSpPr/>
          <p:nvPr/>
        </p:nvGrpSpPr>
        <p:grpSpPr>
          <a:xfrm>
            <a:off x="3137918" y="1388862"/>
            <a:ext cx="586740" cy="581025"/>
            <a:chOff x="3137916" y="1168908"/>
            <a:chExt cx="586740" cy="581025"/>
          </a:xfrm>
        </p:grpSpPr>
        <p:pic>
          <p:nvPicPr>
            <p:cNvPr id="163" name="object 98">
              <a:extLst>
                <a:ext uri="{FF2B5EF4-FFF2-40B4-BE49-F238E27FC236}">
                  <a16:creationId xmlns:a16="http://schemas.microsoft.com/office/drawing/2014/main" id="{DFE21DD5-B2C4-FB7A-5111-E9982E2AD286}"/>
                </a:ext>
              </a:extLst>
            </p:cNvPr>
            <p:cNvPicPr/>
            <p:nvPr/>
          </p:nvPicPr>
          <p:blipFill>
            <a:blip r:embed="rId5" cstate="print"/>
            <a:stretch>
              <a:fillRect/>
            </a:stretch>
          </p:blipFill>
          <p:spPr>
            <a:xfrm>
              <a:off x="3141934" y="1170849"/>
              <a:ext cx="574683" cy="570664"/>
            </a:xfrm>
            <a:prstGeom prst="rect">
              <a:avLst/>
            </a:prstGeom>
          </p:spPr>
        </p:pic>
        <p:sp>
          <p:nvSpPr>
            <p:cNvPr id="164" name="object 99">
              <a:extLst>
                <a:ext uri="{FF2B5EF4-FFF2-40B4-BE49-F238E27FC236}">
                  <a16:creationId xmlns:a16="http://schemas.microsoft.com/office/drawing/2014/main" id="{8C93107C-0616-DBF2-7FD5-042A596B7386}"/>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165" name="object 100">
              <a:extLst>
                <a:ext uri="{FF2B5EF4-FFF2-40B4-BE49-F238E27FC236}">
                  <a16:creationId xmlns:a16="http://schemas.microsoft.com/office/drawing/2014/main" id="{A552F852-CB6A-5905-466D-624C6A22DC07}"/>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166" name="object 101">
              <a:extLst>
                <a:ext uri="{FF2B5EF4-FFF2-40B4-BE49-F238E27FC236}">
                  <a16:creationId xmlns:a16="http://schemas.microsoft.com/office/drawing/2014/main" id="{04E97228-5E4E-01B6-D63E-5AAAA872188E}"/>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p:grpSp>
        <p:nvGrpSpPr>
          <p:cNvPr id="167" name="object 102">
            <a:extLst>
              <a:ext uri="{FF2B5EF4-FFF2-40B4-BE49-F238E27FC236}">
                <a16:creationId xmlns:a16="http://schemas.microsoft.com/office/drawing/2014/main" id="{E908AB89-5308-F1C1-D9DB-C81AA5FB2EE7}"/>
              </a:ext>
            </a:extLst>
          </p:cNvPr>
          <p:cNvGrpSpPr/>
          <p:nvPr/>
        </p:nvGrpSpPr>
        <p:grpSpPr>
          <a:xfrm>
            <a:off x="8377430" y="1388862"/>
            <a:ext cx="586740" cy="581025"/>
            <a:chOff x="8377428" y="1168908"/>
            <a:chExt cx="586740" cy="581025"/>
          </a:xfrm>
        </p:grpSpPr>
        <p:pic>
          <p:nvPicPr>
            <p:cNvPr id="168" name="object 103">
              <a:extLst>
                <a:ext uri="{FF2B5EF4-FFF2-40B4-BE49-F238E27FC236}">
                  <a16:creationId xmlns:a16="http://schemas.microsoft.com/office/drawing/2014/main" id="{3FC975A0-E829-7129-C1BE-D6EE83D9C50D}"/>
                </a:ext>
              </a:extLst>
            </p:cNvPr>
            <p:cNvPicPr/>
            <p:nvPr/>
          </p:nvPicPr>
          <p:blipFill>
            <a:blip r:embed="rId5" cstate="print"/>
            <a:stretch>
              <a:fillRect/>
            </a:stretch>
          </p:blipFill>
          <p:spPr>
            <a:xfrm>
              <a:off x="8381446" y="1170849"/>
              <a:ext cx="574683" cy="570664"/>
            </a:xfrm>
            <a:prstGeom prst="rect">
              <a:avLst/>
            </a:prstGeom>
          </p:spPr>
        </p:pic>
        <p:sp>
          <p:nvSpPr>
            <p:cNvPr id="169" name="object 104">
              <a:extLst>
                <a:ext uri="{FF2B5EF4-FFF2-40B4-BE49-F238E27FC236}">
                  <a16:creationId xmlns:a16="http://schemas.microsoft.com/office/drawing/2014/main" id="{1E353F40-8F51-C1AD-21C7-D1715EFC1276}"/>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170" name="object 105">
              <a:extLst>
                <a:ext uri="{FF2B5EF4-FFF2-40B4-BE49-F238E27FC236}">
                  <a16:creationId xmlns:a16="http://schemas.microsoft.com/office/drawing/2014/main" id="{4060E602-E254-0F77-FC57-0C46CBF4B891}"/>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sz="1872"/>
            </a:p>
          </p:txBody>
        </p:sp>
        <p:sp>
          <p:nvSpPr>
            <p:cNvPr id="171" name="object 106">
              <a:extLst>
                <a:ext uri="{FF2B5EF4-FFF2-40B4-BE49-F238E27FC236}">
                  <a16:creationId xmlns:a16="http://schemas.microsoft.com/office/drawing/2014/main" id="{49D4F2EE-B1EF-2494-5FFF-AED4A72E157D}"/>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sz="1872"/>
            </a:p>
          </p:txBody>
        </p:sp>
      </p:grpSp>
      <p:sp>
        <p:nvSpPr>
          <p:cNvPr id="172" name="object 107">
            <a:extLst>
              <a:ext uri="{FF2B5EF4-FFF2-40B4-BE49-F238E27FC236}">
                <a16:creationId xmlns:a16="http://schemas.microsoft.com/office/drawing/2014/main" id="{3821B5BC-3127-3B68-270A-DA55CFF7E1D5}"/>
              </a:ext>
            </a:extLst>
          </p:cNvPr>
          <p:cNvSpPr txBox="1"/>
          <p:nvPr/>
        </p:nvSpPr>
        <p:spPr>
          <a:xfrm>
            <a:off x="3325115" y="2175374"/>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173" name="object 108">
            <a:extLst>
              <a:ext uri="{FF2B5EF4-FFF2-40B4-BE49-F238E27FC236}">
                <a16:creationId xmlns:a16="http://schemas.microsoft.com/office/drawing/2014/main" id="{C57BE8B1-79C2-4F35-8DF0-C5FB91CD60DC}"/>
              </a:ext>
            </a:extLst>
          </p:cNvPr>
          <p:cNvPicPr/>
          <p:nvPr/>
        </p:nvPicPr>
        <p:blipFill>
          <a:blip r:embed="rId6" cstate="print"/>
          <a:stretch>
            <a:fillRect/>
          </a:stretch>
        </p:blipFill>
        <p:spPr>
          <a:xfrm>
            <a:off x="3315972" y="2234428"/>
            <a:ext cx="213867" cy="213867"/>
          </a:xfrm>
          <a:prstGeom prst="rect">
            <a:avLst/>
          </a:prstGeom>
        </p:spPr>
      </p:pic>
      <p:sp>
        <p:nvSpPr>
          <p:cNvPr id="174" name="object 109">
            <a:extLst>
              <a:ext uri="{FF2B5EF4-FFF2-40B4-BE49-F238E27FC236}">
                <a16:creationId xmlns:a16="http://schemas.microsoft.com/office/drawing/2014/main" id="{B7EA4962-B34F-BDCA-DC1C-8D15B6DFDEA3}"/>
              </a:ext>
            </a:extLst>
          </p:cNvPr>
          <p:cNvSpPr txBox="1"/>
          <p:nvPr/>
        </p:nvSpPr>
        <p:spPr>
          <a:xfrm>
            <a:off x="8561323" y="2175374"/>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175" name="object 110">
            <a:extLst>
              <a:ext uri="{FF2B5EF4-FFF2-40B4-BE49-F238E27FC236}">
                <a16:creationId xmlns:a16="http://schemas.microsoft.com/office/drawing/2014/main" id="{E139FFD4-E6C5-2CA3-FAD7-DDB11354F820}"/>
              </a:ext>
            </a:extLst>
          </p:cNvPr>
          <p:cNvPicPr/>
          <p:nvPr/>
        </p:nvPicPr>
        <p:blipFill>
          <a:blip r:embed="rId6" cstate="print"/>
          <a:stretch>
            <a:fillRect/>
          </a:stretch>
        </p:blipFill>
        <p:spPr>
          <a:xfrm>
            <a:off x="8550911" y="2234428"/>
            <a:ext cx="213868" cy="213867"/>
          </a:xfrm>
          <a:prstGeom prst="rect">
            <a:avLst/>
          </a:prstGeom>
        </p:spPr>
      </p:pic>
      <p:sp>
        <p:nvSpPr>
          <p:cNvPr id="176" name="object 140">
            <a:extLst>
              <a:ext uri="{FF2B5EF4-FFF2-40B4-BE49-F238E27FC236}">
                <a16:creationId xmlns:a16="http://schemas.microsoft.com/office/drawing/2014/main" id="{C4932502-2781-58D0-63AC-A11D0B2A4307}"/>
              </a:ext>
            </a:extLst>
          </p:cNvPr>
          <p:cNvSpPr txBox="1"/>
          <p:nvPr/>
        </p:nvSpPr>
        <p:spPr>
          <a:xfrm>
            <a:off x="5115309" y="2240016"/>
            <a:ext cx="1887855" cy="258404"/>
          </a:xfrm>
          <a:prstGeom prst="rect">
            <a:avLst/>
          </a:prstGeom>
        </p:spPr>
        <p:txBody>
          <a:bodyPr vert="horz" wrap="square" lIns="0" tIns="12065" rIns="0" bIns="0" rtlCol="0">
            <a:spAutoFit/>
          </a:bodyPr>
          <a:lstStyle/>
          <a:p>
            <a:pPr marL="12701">
              <a:spcBef>
                <a:spcPts val="95"/>
              </a:spcBef>
            </a:pPr>
            <a:r>
              <a:rPr sz="1600" b="1" dirty="0">
                <a:latin typeface="Microsoft YaHei"/>
                <a:cs typeface="Microsoft YaHei"/>
              </a:rPr>
              <a:t>Gauss</a:t>
            </a:r>
            <a:r>
              <a:rPr sz="1600" b="1" spc="-40" dirty="0">
                <a:latin typeface="Microsoft YaHei"/>
                <a:cs typeface="Microsoft YaHei"/>
              </a:rPr>
              <a:t> </a:t>
            </a:r>
            <a:r>
              <a:rPr sz="1600" b="1" spc="-11" dirty="0">
                <a:latin typeface="Microsoft YaHei"/>
                <a:cs typeface="Microsoft YaHei"/>
              </a:rPr>
              <a:t>distribution</a:t>
            </a:r>
            <a:endParaRPr sz="1600" dirty="0">
              <a:latin typeface="Microsoft YaHei"/>
              <a:cs typeface="Microsoft YaHei"/>
            </a:endParaRPr>
          </a:p>
        </p:txBody>
      </p:sp>
      <p:sp>
        <p:nvSpPr>
          <p:cNvPr id="177" name="object 146">
            <a:extLst>
              <a:ext uri="{FF2B5EF4-FFF2-40B4-BE49-F238E27FC236}">
                <a16:creationId xmlns:a16="http://schemas.microsoft.com/office/drawing/2014/main" id="{79F35232-9DA0-76E9-04C6-8DFDA3895CC8}"/>
              </a:ext>
            </a:extLst>
          </p:cNvPr>
          <p:cNvSpPr txBox="1"/>
          <p:nvPr/>
        </p:nvSpPr>
        <p:spPr>
          <a:xfrm>
            <a:off x="5943982" y="3139177"/>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dirty="0">
              <a:latin typeface="Microsoft YaHei"/>
              <a:cs typeface="Microsoft YaHei"/>
            </a:endParaRPr>
          </a:p>
        </p:txBody>
      </p:sp>
      <p:pic>
        <p:nvPicPr>
          <p:cNvPr id="178" name="object 79">
            <a:extLst>
              <a:ext uri="{FF2B5EF4-FFF2-40B4-BE49-F238E27FC236}">
                <a16:creationId xmlns:a16="http://schemas.microsoft.com/office/drawing/2014/main" id="{E9D355DD-C3F7-C7BE-B3A3-04829027E5B1}"/>
              </a:ext>
            </a:extLst>
          </p:cNvPr>
          <p:cNvPicPr/>
          <p:nvPr/>
        </p:nvPicPr>
        <p:blipFill>
          <a:blip r:embed="rId7" cstate="print">
            <a:extLst>
              <a:ext uri="{28A0092B-C50C-407E-A947-70E740481C1C}">
                <a14:useLocalDpi xmlns:a14="http://schemas.microsoft.com/office/drawing/2010/main" val="0"/>
              </a:ext>
            </a:extLst>
          </a:blip>
          <a:srcRect/>
          <a:stretch/>
        </p:blipFill>
        <p:spPr>
          <a:xfrm>
            <a:off x="7215825" y="1686771"/>
            <a:ext cx="960119" cy="960119"/>
          </a:xfrm>
          <a:prstGeom prst="rect">
            <a:avLst/>
          </a:prstGeom>
        </p:spPr>
      </p:pic>
      <p:pic>
        <p:nvPicPr>
          <p:cNvPr id="179" name="object 79">
            <a:extLst>
              <a:ext uri="{FF2B5EF4-FFF2-40B4-BE49-F238E27FC236}">
                <a16:creationId xmlns:a16="http://schemas.microsoft.com/office/drawing/2014/main" id="{3E2B6E54-8380-7388-4054-824425163AA1}"/>
              </a:ext>
            </a:extLst>
          </p:cNvPr>
          <p:cNvPicPr/>
          <p:nvPr/>
        </p:nvPicPr>
        <p:blipFill>
          <a:blip r:embed="rId8" cstate="print">
            <a:extLst>
              <a:ext uri="{28A0092B-C50C-407E-A947-70E740481C1C}">
                <a14:useLocalDpi xmlns:a14="http://schemas.microsoft.com/office/drawing/2010/main" val="0"/>
              </a:ext>
            </a:extLst>
          </a:blip>
          <a:srcRect/>
          <a:stretch/>
        </p:blipFill>
        <p:spPr>
          <a:xfrm>
            <a:off x="3934369" y="1676135"/>
            <a:ext cx="960119" cy="960119"/>
          </a:xfrm>
          <a:prstGeom prst="rect">
            <a:avLst/>
          </a:prstGeom>
        </p:spPr>
      </p:pic>
      <p:grpSp>
        <p:nvGrpSpPr>
          <p:cNvPr id="180" name="object 97">
            <a:extLst>
              <a:ext uri="{FF2B5EF4-FFF2-40B4-BE49-F238E27FC236}">
                <a16:creationId xmlns:a16="http://schemas.microsoft.com/office/drawing/2014/main" id="{E675F61D-BEF1-828A-42FA-AD3F477A01F4}"/>
              </a:ext>
            </a:extLst>
          </p:cNvPr>
          <p:cNvGrpSpPr/>
          <p:nvPr/>
        </p:nvGrpSpPr>
        <p:grpSpPr>
          <a:xfrm>
            <a:off x="5819323" y="2532410"/>
            <a:ext cx="417600" cy="419305"/>
            <a:chOff x="3121440" y="1179020"/>
            <a:chExt cx="586740" cy="588469"/>
          </a:xfrm>
        </p:grpSpPr>
        <p:pic>
          <p:nvPicPr>
            <p:cNvPr id="181" name="object 98">
              <a:extLst>
                <a:ext uri="{FF2B5EF4-FFF2-40B4-BE49-F238E27FC236}">
                  <a16:creationId xmlns:a16="http://schemas.microsoft.com/office/drawing/2014/main" id="{6FB7522C-414E-251E-FBB8-5E1121002329}"/>
                </a:ext>
              </a:extLst>
            </p:cNvPr>
            <p:cNvPicPr/>
            <p:nvPr/>
          </p:nvPicPr>
          <p:blipFill>
            <a:blip r:embed="rId5" cstate="print"/>
            <a:stretch>
              <a:fillRect/>
            </a:stretch>
          </p:blipFill>
          <p:spPr>
            <a:xfrm>
              <a:off x="3125356" y="1179020"/>
              <a:ext cx="574682" cy="570662"/>
            </a:xfrm>
            <a:prstGeom prst="rect">
              <a:avLst/>
            </a:prstGeom>
          </p:spPr>
        </p:pic>
        <p:sp>
          <p:nvSpPr>
            <p:cNvPr id="182" name="object 99">
              <a:extLst>
                <a:ext uri="{FF2B5EF4-FFF2-40B4-BE49-F238E27FC236}">
                  <a16:creationId xmlns:a16="http://schemas.microsoft.com/office/drawing/2014/main" id="{36518FDB-17EF-344C-D6E6-670B2A0A82E2}"/>
                </a:ext>
              </a:extLst>
            </p:cNvPr>
            <p:cNvSpPr/>
            <p:nvPr/>
          </p:nvSpPr>
          <p:spPr>
            <a:xfrm>
              <a:off x="3121440" y="1186465"/>
              <a:ext cx="586740" cy="581024"/>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183" name="object 100">
              <a:extLst>
                <a:ext uri="{FF2B5EF4-FFF2-40B4-BE49-F238E27FC236}">
                  <a16:creationId xmlns:a16="http://schemas.microsoft.com/office/drawing/2014/main" id="{3C20454F-B229-AE2C-1FF5-4BC11E535FFC}"/>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184" name="object 101">
              <a:extLst>
                <a:ext uri="{FF2B5EF4-FFF2-40B4-BE49-F238E27FC236}">
                  <a16:creationId xmlns:a16="http://schemas.microsoft.com/office/drawing/2014/main" id="{E3706571-7290-C4C0-479A-B944C982E9DE}"/>
                </a:ext>
              </a:extLst>
            </p:cNvPr>
            <p:cNvSpPr/>
            <p:nvPr/>
          </p:nvSpPr>
          <p:spPr>
            <a:xfrm>
              <a:off x="3262883" y="1363979"/>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698F4454-A626-985B-4C5A-5F24DDBBC74F}"/>
                  </a:ext>
                </a:extLst>
              </p:cNvPr>
              <p:cNvSpPr txBox="1"/>
              <p:nvPr/>
            </p:nvSpPr>
            <p:spPr>
              <a:xfrm>
                <a:off x="2335036" y="2619917"/>
                <a:ext cx="304121"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0</m:t>
                          </m:r>
                        </m:sub>
                      </m:sSub>
                    </m:oMath>
                  </m:oMathPara>
                </a14:m>
                <a:endParaRPr lang="zh-CN" altLang="en-US" sz="1872" dirty="0"/>
              </a:p>
            </p:txBody>
          </p:sp>
        </mc:Choice>
        <mc:Fallback xmlns="">
          <p:sp>
            <p:nvSpPr>
              <p:cNvPr id="185" name="文本框 184">
                <a:extLst>
                  <a:ext uri="{FF2B5EF4-FFF2-40B4-BE49-F238E27FC236}">
                    <a16:creationId xmlns:a16="http://schemas.microsoft.com/office/drawing/2014/main" id="{698F4454-A626-985B-4C5A-5F24DDBBC74F}"/>
                  </a:ext>
                </a:extLst>
              </p:cNvPr>
              <p:cNvSpPr txBox="1">
                <a:spLocks noRot="1" noChangeAspect="1" noMove="1" noResize="1" noEditPoints="1" noAdjustHandles="1" noChangeArrowheads="1" noChangeShapeType="1" noTextEdit="1"/>
              </p:cNvSpPr>
              <p:nvPr/>
            </p:nvSpPr>
            <p:spPr>
              <a:xfrm>
                <a:off x="2335036" y="2619917"/>
                <a:ext cx="304121" cy="288092"/>
              </a:xfrm>
              <a:prstGeom prst="rect">
                <a:avLst/>
              </a:prstGeom>
              <a:blipFill>
                <a:blip r:embed="rId9"/>
                <a:stretch>
                  <a:fillRect l="-8000" r="-6000"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6" name="文本框 185">
                <a:extLst>
                  <a:ext uri="{FF2B5EF4-FFF2-40B4-BE49-F238E27FC236}">
                    <a16:creationId xmlns:a16="http://schemas.microsoft.com/office/drawing/2014/main" id="{4C9E5008-2F3E-51E0-0678-009064EF872F}"/>
                  </a:ext>
                </a:extLst>
              </p:cNvPr>
              <p:cNvSpPr txBox="1"/>
              <p:nvPr/>
            </p:nvSpPr>
            <p:spPr>
              <a:xfrm>
                <a:off x="4270599" y="2529748"/>
                <a:ext cx="513987"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m:t>
                          </m:r>
                          <m:r>
                            <a:rPr lang="en-US" altLang="zh-CN" sz="1872" i="1">
                              <a:latin typeface="Cambria Math" panose="02040503050406030204" pitchFamily="18" charset="0"/>
                            </a:rPr>
                            <m:t>1</m:t>
                          </m:r>
                        </m:sub>
                      </m:sSub>
                    </m:oMath>
                  </m:oMathPara>
                </a14:m>
                <a:endParaRPr lang="zh-CN" altLang="en-US" sz="1872" dirty="0"/>
              </a:p>
            </p:txBody>
          </p:sp>
        </mc:Choice>
        <mc:Fallback xmlns="">
          <p:sp>
            <p:nvSpPr>
              <p:cNvPr id="186" name="文本框 185">
                <a:extLst>
                  <a:ext uri="{FF2B5EF4-FFF2-40B4-BE49-F238E27FC236}">
                    <a16:creationId xmlns:a16="http://schemas.microsoft.com/office/drawing/2014/main" id="{4C9E5008-2F3E-51E0-0678-009064EF872F}"/>
                  </a:ext>
                </a:extLst>
              </p:cNvPr>
              <p:cNvSpPr txBox="1">
                <a:spLocks noRot="1" noChangeAspect="1" noMove="1" noResize="1" noEditPoints="1" noAdjustHandles="1" noChangeArrowheads="1" noChangeShapeType="1" noTextEdit="1"/>
              </p:cNvSpPr>
              <p:nvPr/>
            </p:nvSpPr>
            <p:spPr>
              <a:xfrm>
                <a:off x="4270599" y="2529748"/>
                <a:ext cx="513987" cy="288092"/>
              </a:xfrm>
              <a:prstGeom prst="rect">
                <a:avLst/>
              </a:prstGeom>
              <a:blipFill>
                <a:blip r:embed="rId10"/>
                <a:stretch>
                  <a:fillRect l="-4762" r="-1190"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 name="文本框 186">
                <a:extLst>
                  <a:ext uri="{FF2B5EF4-FFF2-40B4-BE49-F238E27FC236}">
                    <a16:creationId xmlns:a16="http://schemas.microsoft.com/office/drawing/2014/main" id="{C0E94CA6-DB22-61CD-D496-06CEEC00ED95}"/>
                  </a:ext>
                </a:extLst>
              </p:cNvPr>
              <p:cNvSpPr txBox="1"/>
              <p:nvPr/>
            </p:nvSpPr>
            <p:spPr>
              <a:xfrm>
                <a:off x="7550362" y="2541513"/>
                <a:ext cx="284758"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oMath>
                  </m:oMathPara>
                </a14:m>
                <a:endParaRPr lang="zh-CN" altLang="en-US" sz="1872" dirty="0"/>
              </a:p>
            </p:txBody>
          </p:sp>
        </mc:Choice>
        <mc:Fallback xmlns="">
          <p:sp>
            <p:nvSpPr>
              <p:cNvPr id="187" name="文本框 186">
                <a:extLst>
                  <a:ext uri="{FF2B5EF4-FFF2-40B4-BE49-F238E27FC236}">
                    <a16:creationId xmlns:a16="http://schemas.microsoft.com/office/drawing/2014/main" id="{C0E94CA6-DB22-61CD-D496-06CEEC00ED95}"/>
                  </a:ext>
                </a:extLst>
              </p:cNvPr>
              <p:cNvSpPr txBox="1">
                <a:spLocks noRot="1" noChangeAspect="1" noMove="1" noResize="1" noEditPoints="1" noAdjustHandles="1" noChangeArrowheads="1" noChangeShapeType="1" noTextEdit="1"/>
              </p:cNvSpPr>
              <p:nvPr/>
            </p:nvSpPr>
            <p:spPr>
              <a:xfrm>
                <a:off x="7550362" y="2541513"/>
                <a:ext cx="284758" cy="288092"/>
              </a:xfrm>
              <a:prstGeom prst="rect">
                <a:avLst/>
              </a:prstGeom>
              <a:blipFill>
                <a:blip r:embed="rId11"/>
                <a:stretch>
                  <a:fillRect l="-8696" r="-4348"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 name="文本框 187">
                <a:extLst>
                  <a:ext uri="{FF2B5EF4-FFF2-40B4-BE49-F238E27FC236}">
                    <a16:creationId xmlns:a16="http://schemas.microsoft.com/office/drawing/2014/main" id="{E6423ACC-7C1E-19C7-064B-77896702C299}"/>
                  </a:ext>
                </a:extLst>
              </p:cNvPr>
              <p:cNvSpPr txBox="1"/>
              <p:nvPr/>
            </p:nvSpPr>
            <p:spPr>
              <a:xfrm>
                <a:off x="9602007" y="2619917"/>
                <a:ext cx="324383"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𝑇</m:t>
                          </m:r>
                        </m:sub>
                      </m:sSub>
                    </m:oMath>
                  </m:oMathPara>
                </a14:m>
                <a:endParaRPr lang="zh-CN" altLang="en-US" sz="1872" dirty="0"/>
              </a:p>
            </p:txBody>
          </p:sp>
        </mc:Choice>
        <mc:Fallback xmlns="">
          <p:sp>
            <p:nvSpPr>
              <p:cNvPr id="188" name="文本框 187">
                <a:extLst>
                  <a:ext uri="{FF2B5EF4-FFF2-40B4-BE49-F238E27FC236}">
                    <a16:creationId xmlns:a16="http://schemas.microsoft.com/office/drawing/2014/main" id="{E6423ACC-7C1E-19C7-064B-77896702C299}"/>
                  </a:ext>
                </a:extLst>
              </p:cNvPr>
              <p:cNvSpPr txBox="1">
                <a:spLocks noRot="1" noChangeAspect="1" noMove="1" noResize="1" noEditPoints="1" noAdjustHandles="1" noChangeArrowheads="1" noChangeShapeType="1" noTextEdit="1"/>
              </p:cNvSpPr>
              <p:nvPr/>
            </p:nvSpPr>
            <p:spPr>
              <a:xfrm>
                <a:off x="9602007" y="2619917"/>
                <a:ext cx="324383" cy="288092"/>
              </a:xfrm>
              <a:prstGeom prst="rect">
                <a:avLst/>
              </a:prstGeom>
              <a:blipFill>
                <a:blip r:embed="rId12"/>
                <a:stretch>
                  <a:fillRect l="-7547" r="-3774"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9" name="文本框 188">
                <a:extLst>
                  <a:ext uri="{FF2B5EF4-FFF2-40B4-BE49-F238E27FC236}">
                    <a16:creationId xmlns:a16="http://schemas.microsoft.com/office/drawing/2014/main" id="{98E3BCF3-F5F4-E650-D55F-AB8F4C5BD4C0}"/>
                  </a:ext>
                </a:extLst>
              </p:cNvPr>
              <p:cNvSpPr txBox="1"/>
              <p:nvPr/>
            </p:nvSpPr>
            <p:spPr>
              <a:xfrm>
                <a:off x="5487469" y="1704056"/>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𝑞</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m:oMathPara>
                </a14:m>
                <a:endParaRPr lang="zh-CN" altLang="en-US" sz="2000" dirty="0"/>
              </a:p>
            </p:txBody>
          </p:sp>
        </mc:Choice>
        <mc:Fallback xmlns="">
          <p:sp>
            <p:nvSpPr>
              <p:cNvPr id="189" name="文本框 188">
                <a:extLst>
                  <a:ext uri="{FF2B5EF4-FFF2-40B4-BE49-F238E27FC236}">
                    <a16:creationId xmlns:a16="http://schemas.microsoft.com/office/drawing/2014/main" id="{98E3BCF3-F5F4-E650-D55F-AB8F4C5BD4C0}"/>
                  </a:ext>
                </a:extLst>
              </p:cNvPr>
              <p:cNvSpPr txBox="1">
                <a:spLocks noRot="1" noChangeAspect="1" noMove="1" noResize="1" noEditPoints="1" noAdjustHandles="1" noChangeArrowheads="1" noChangeShapeType="1" noTextEdit="1"/>
              </p:cNvSpPr>
              <p:nvPr/>
            </p:nvSpPr>
            <p:spPr>
              <a:xfrm>
                <a:off x="5487469" y="1704056"/>
                <a:ext cx="1217064" cy="307777"/>
              </a:xfrm>
              <a:prstGeom prst="rect">
                <a:avLst/>
              </a:prstGeom>
              <a:blipFill>
                <a:blip r:embed="rId13"/>
                <a:stretch>
                  <a:fillRect l="-4000" t="-2000" r="-6500" b="-38000"/>
                </a:stretch>
              </a:blipFill>
            </p:spPr>
            <p:txBody>
              <a:bodyPr/>
              <a:lstStyle/>
              <a:p>
                <a:r>
                  <a:rPr lang="zh-CN" altLang="en-US">
                    <a:noFill/>
                  </a:rPr>
                  <a:t> </a:t>
                </a:r>
              </a:p>
            </p:txBody>
          </p:sp>
        </mc:Fallback>
      </mc:AlternateContent>
      <p:sp>
        <p:nvSpPr>
          <p:cNvPr id="190" name="椭圆 189">
            <a:extLst>
              <a:ext uri="{FF2B5EF4-FFF2-40B4-BE49-F238E27FC236}">
                <a16:creationId xmlns:a16="http://schemas.microsoft.com/office/drawing/2014/main" id="{3D68219B-7F5E-BAD3-D212-66EFCBDC943F}"/>
              </a:ext>
            </a:extLst>
          </p:cNvPr>
          <p:cNvSpPr/>
          <p:nvPr/>
        </p:nvSpPr>
        <p:spPr>
          <a:xfrm>
            <a:off x="5943982" y="3201975"/>
            <a:ext cx="195580" cy="19558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872"/>
          </a:p>
        </p:txBody>
      </p:sp>
      <p:sp>
        <p:nvSpPr>
          <p:cNvPr id="191" name="箭头: 下 190">
            <a:extLst>
              <a:ext uri="{FF2B5EF4-FFF2-40B4-BE49-F238E27FC236}">
                <a16:creationId xmlns:a16="http://schemas.microsoft.com/office/drawing/2014/main" id="{EEA498EF-96B6-1198-5612-1B4D63FDD49B}"/>
              </a:ext>
            </a:extLst>
          </p:cNvPr>
          <p:cNvSpPr/>
          <p:nvPr/>
        </p:nvSpPr>
        <p:spPr>
          <a:xfrm>
            <a:off x="6013486" y="2940544"/>
            <a:ext cx="71839" cy="262157"/>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92" name="箭头: 下 191">
            <a:extLst>
              <a:ext uri="{FF2B5EF4-FFF2-40B4-BE49-F238E27FC236}">
                <a16:creationId xmlns:a16="http://schemas.microsoft.com/office/drawing/2014/main" id="{7010E0A3-D291-6F1B-A50E-F33E79C91D74}"/>
              </a:ext>
            </a:extLst>
          </p:cNvPr>
          <p:cNvSpPr/>
          <p:nvPr/>
        </p:nvSpPr>
        <p:spPr>
          <a:xfrm rot="16200000" flipH="1">
            <a:off x="5158211" y="2575148"/>
            <a:ext cx="76048" cy="1476109"/>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93" name="矩形 192">
            <a:extLst>
              <a:ext uri="{FF2B5EF4-FFF2-40B4-BE49-F238E27FC236}">
                <a16:creationId xmlns:a16="http://schemas.microsoft.com/office/drawing/2014/main" id="{717A9834-6597-AEF0-8C92-5EC693A0D8FF}"/>
              </a:ext>
            </a:extLst>
          </p:cNvPr>
          <p:cNvSpPr/>
          <p:nvPr/>
        </p:nvSpPr>
        <p:spPr>
          <a:xfrm>
            <a:off x="4458181" y="2910461"/>
            <a:ext cx="45719" cy="418783"/>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94" name="箭头: 下 193">
            <a:extLst>
              <a:ext uri="{FF2B5EF4-FFF2-40B4-BE49-F238E27FC236}">
                <a16:creationId xmlns:a16="http://schemas.microsoft.com/office/drawing/2014/main" id="{EE11DC6F-1B76-62EF-8F28-55A22E172F89}"/>
              </a:ext>
            </a:extLst>
          </p:cNvPr>
          <p:cNvSpPr/>
          <p:nvPr/>
        </p:nvSpPr>
        <p:spPr>
          <a:xfrm rot="10800000">
            <a:off x="7636682" y="2845707"/>
            <a:ext cx="71839" cy="487816"/>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195" name="矩形 194">
            <a:extLst>
              <a:ext uri="{FF2B5EF4-FFF2-40B4-BE49-F238E27FC236}">
                <a16:creationId xmlns:a16="http://schemas.microsoft.com/office/drawing/2014/main" id="{7D7F9B7E-3F5B-32AC-329F-0CAF72AB592D}"/>
              </a:ext>
            </a:extLst>
          </p:cNvPr>
          <p:cNvSpPr/>
          <p:nvPr/>
        </p:nvSpPr>
        <p:spPr>
          <a:xfrm>
            <a:off x="6149251" y="3290455"/>
            <a:ext cx="1532132" cy="45719"/>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Tree>
    <p:extLst>
      <p:ext uri="{BB962C8B-B14F-4D97-AF65-F5344CB8AC3E}">
        <p14:creationId xmlns:p14="http://schemas.microsoft.com/office/powerpoint/2010/main" val="196268166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14D7A-D444-C652-E9F3-20C60DF1432F}"/>
            </a:ext>
          </a:extLst>
        </p:cNvPr>
        <p:cNvGrpSpPr/>
        <p:nvPr/>
      </p:nvGrpSpPr>
      <p:grpSpPr>
        <a:xfrm>
          <a:off x="0" y="0"/>
          <a:ext cx="0" cy="0"/>
          <a:chOff x="0" y="0"/>
          <a:chExt cx="0" cy="0"/>
        </a:xfrm>
      </p:grpSpPr>
      <p:grpSp>
        <p:nvGrpSpPr>
          <p:cNvPr id="53" name="组合 52">
            <a:extLst>
              <a:ext uri="{FF2B5EF4-FFF2-40B4-BE49-F238E27FC236}">
                <a16:creationId xmlns:a16="http://schemas.microsoft.com/office/drawing/2014/main" id="{07D17EC8-3D43-C598-6387-BC597DA16B42}"/>
              </a:ext>
            </a:extLst>
          </p:cNvPr>
          <p:cNvGrpSpPr/>
          <p:nvPr/>
        </p:nvGrpSpPr>
        <p:grpSpPr>
          <a:xfrm>
            <a:off x="199692" y="4979672"/>
            <a:ext cx="11792439" cy="87289"/>
            <a:chOff x="-1" y="4561840"/>
            <a:chExt cx="10485124" cy="101600"/>
          </a:xfrm>
          <a:gradFill>
            <a:gsLst>
              <a:gs pos="0">
                <a:srgbClr val="92BFB5"/>
              </a:gs>
              <a:gs pos="100000">
                <a:srgbClr val="52A4AE"/>
              </a:gs>
            </a:gsLst>
          </a:gradFill>
        </p:grpSpPr>
        <p:sp>
          <p:nvSpPr>
            <p:cNvPr id="54" name="矩形 53">
              <a:extLst>
                <a:ext uri="{FF2B5EF4-FFF2-40B4-BE49-F238E27FC236}">
                  <a16:creationId xmlns:a16="http://schemas.microsoft.com/office/drawing/2014/main" id="{8624DF2F-6B26-DE5A-54AF-D119C7E0A3CB}"/>
                </a:ext>
              </a:extLst>
            </p:cNvPr>
            <p:cNvSpPr/>
            <p:nvPr/>
          </p:nvSpPr>
          <p:spPr>
            <a:xfrm>
              <a:off x="-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sp>
          <p:nvSpPr>
            <p:cNvPr id="55" name="矩形 54">
              <a:extLst>
                <a:ext uri="{FF2B5EF4-FFF2-40B4-BE49-F238E27FC236}">
                  <a16:creationId xmlns:a16="http://schemas.microsoft.com/office/drawing/2014/main" id="{6C772E73-7C44-6D75-7F9A-4C18317DEFD8}"/>
                </a:ext>
              </a:extLst>
            </p:cNvPr>
            <p:cNvSpPr/>
            <p:nvPr/>
          </p:nvSpPr>
          <p:spPr>
            <a:xfrm>
              <a:off x="2621280"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sp>
          <p:nvSpPr>
            <p:cNvPr id="56" name="矩形 55">
              <a:extLst>
                <a:ext uri="{FF2B5EF4-FFF2-40B4-BE49-F238E27FC236}">
                  <a16:creationId xmlns:a16="http://schemas.microsoft.com/office/drawing/2014/main" id="{5582E9EF-CBDB-57E1-E43E-BA2DA7C9FC6E}"/>
                </a:ext>
              </a:extLst>
            </p:cNvPr>
            <p:cNvSpPr/>
            <p:nvPr/>
          </p:nvSpPr>
          <p:spPr>
            <a:xfrm>
              <a:off x="524256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sp>
          <p:nvSpPr>
            <p:cNvPr id="57" name="矩形 56">
              <a:extLst>
                <a:ext uri="{FF2B5EF4-FFF2-40B4-BE49-F238E27FC236}">
                  <a16:creationId xmlns:a16="http://schemas.microsoft.com/office/drawing/2014/main" id="{28E93037-B894-A31C-7A0F-43AD6D5F21BF}"/>
                </a:ext>
              </a:extLst>
            </p:cNvPr>
            <p:cNvSpPr/>
            <p:nvPr/>
          </p:nvSpPr>
          <p:spPr>
            <a:xfrm>
              <a:off x="7863842"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B6913"/>
                </a:solidFill>
                <a:effectLst/>
                <a:uLnTx/>
                <a:uFillTx/>
                <a:cs typeface="+mn-ea"/>
                <a:sym typeface="+mn-lt"/>
              </a:endParaRPr>
            </a:p>
          </p:txBody>
        </p:sp>
      </p:grpSp>
      <p:grpSp>
        <p:nvGrpSpPr>
          <p:cNvPr id="64" name="组合 63">
            <a:extLst>
              <a:ext uri="{FF2B5EF4-FFF2-40B4-BE49-F238E27FC236}">
                <a16:creationId xmlns:a16="http://schemas.microsoft.com/office/drawing/2014/main" id="{41F67650-A083-460C-B812-C2407063ECF3}"/>
              </a:ext>
            </a:extLst>
          </p:cNvPr>
          <p:cNvGrpSpPr/>
          <p:nvPr/>
        </p:nvGrpSpPr>
        <p:grpSpPr>
          <a:xfrm>
            <a:off x="199694" y="1769831"/>
            <a:ext cx="11792437" cy="116997"/>
            <a:chOff x="-1" y="4561840"/>
            <a:chExt cx="10485124" cy="101600"/>
          </a:xfrm>
          <a:gradFill>
            <a:gsLst>
              <a:gs pos="0">
                <a:srgbClr val="92BFB5"/>
              </a:gs>
              <a:gs pos="100000">
                <a:srgbClr val="52A4AE"/>
              </a:gs>
            </a:gsLst>
          </a:gradFill>
        </p:grpSpPr>
        <p:sp>
          <p:nvSpPr>
            <p:cNvPr id="65" name="矩形 64">
              <a:extLst>
                <a:ext uri="{FF2B5EF4-FFF2-40B4-BE49-F238E27FC236}">
                  <a16:creationId xmlns:a16="http://schemas.microsoft.com/office/drawing/2014/main" id="{DD922289-D7A9-3B25-F9CE-BBF8E317D8B8}"/>
                </a:ext>
              </a:extLst>
            </p:cNvPr>
            <p:cNvSpPr/>
            <p:nvPr/>
          </p:nvSpPr>
          <p:spPr>
            <a:xfrm>
              <a:off x="-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6" name="矩形 65">
              <a:extLst>
                <a:ext uri="{FF2B5EF4-FFF2-40B4-BE49-F238E27FC236}">
                  <a16:creationId xmlns:a16="http://schemas.microsoft.com/office/drawing/2014/main" id="{B9A081E1-CFDB-D126-3A31-4FD689059248}"/>
                </a:ext>
              </a:extLst>
            </p:cNvPr>
            <p:cNvSpPr/>
            <p:nvPr/>
          </p:nvSpPr>
          <p:spPr>
            <a:xfrm>
              <a:off x="2621280"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7" name="矩形 66">
              <a:extLst>
                <a:ext uri="{FF2B5EF4-FFF2-40B4-BE49-F238E27FC236}">
                  <a16:creationId xmlns:a16="http://schemas.microsoft.com/office/drawing/2014/main" id="{0F64FB8C-4193-67BD-4F3E-8A9B7625D374}"/>
                </a:ext>
              </a:extLst>
            </p:cNvPr>
            <p:cNvSpPr/>
            <p:nvPr/>
          </p:nvSpPr>
          <p:spPr>
            <a:xfrm>
              <a:off x="5242561"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8" name="矩形 67">
              <a:extLst>
                <a:ext uri="{FF2B5EF4-FFF2-40B4-BE49-F238E27FC236}">
                  <a16:creationId xmlns:a16="http://schemas.microsoft.com/office/drawing/2014/main" id="{3614872E-7783-6B1C-96E5-68519F8A062F}"/>
                </a:ext>
              </a:extLst>
            </p:cNvPr>
            <p:cNvSpPr/>
            <p:nvPr/>
          </p:nvSpPr>
          <p:spPr>
            <a:xfrm>
              <a:off x="7863842" y="4561840"/>
              <a:ext cx="2621281" cy="10160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sp>
        <p:nvSpPr>
          <p:cNvPr id="50" name="矩形 49">
            <a:extLst>
              <a:ext uri="{FF2B5EF4-FFF2-40B4-BE49-F238E27FC236}">
                <a16:creationId xmlns:a16="http://schemas.microsoft.com/office/drawing/2014/main" id="{432080E4-EAAD-0498-40EF-D05F4BA715F7}"/>
              </a:ext>
            </a:extLst>
          </p:cNvPr>
          <p:cNvSpPr/>
          <p:nvPr/>
        </p:nvSpPr>
        <p:spPr>
          <a:xfrm>
            <a:off x="199692" y="888174"/>
            <a:ext cx="11680015" cy="5713353"/>
          </a:xfrm>
          <a:prstGeom prst="rect">
            <a:avLst/>
          </a:prstGeom>
          <a:gradFill>
            <a:gsLst>
              <a:gs pos="0">
                <a:srgbClr val="92BFB5"/>
              </a:gs>
              <a:gs pos="100000">
                <a:srgbClr val="52A4AE"/>
              </a:gs>
            </a:gsLst>
            <a:lin ang="5400000" scaled="1"/>
          </a:gra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7" name="文本框 26">
            <a:extLst>
              <a:ext uri="{FF2B5EF4-FFF2-40B4-BE49-F238E27FC236}">
                <a16:creationId xmlns:a16="http://schemas.microsoft.com/office/drawing/2014/main" id="{D826F519-CAA7-C60E-0CC4-A67F13D31CE4}"/>
              </a:ext>
            </a:extLst>
          </p:cNvPr>
          <p:cNvSpPr txBox="1"/>
          <p:nvPr/>
        </p:nvSpPr>
        <p:spPr>
          <a:xfrm>
            <a:off x="5100176" y="256473"/>
            <a:ext cx="1879041" cy="584775"/>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3200" b="1" dirty="0">
                <a:solidFill>
                  <a:schemeClr val="tx1">
                    <a:lumMod val="85000"/>
                    <a:lumOff val="15000"/>
                  </a:schemeClr>
                </a:solidFill>
                <a:cs typeface="+mn-ea"/>
                <a:sym typeface="+mn-lt"/>
              </a:rPr>
              <a:t>理论依据</a:t>
            </a:r>
          </a:p>
        </p:txBody>
      </p:sp>
      <p:sp>
        <p:nvSpPr>
          <p:cNvPr id="7" name="文本框 6">
            <a:extLst>
              <a:ext uri="{FF2B5EF4-FFF2-40B4-BE49-F238E27FC236}">
                <a16:creationId xmlns:a16="http://schemas.microsoft.com/office/drawing/2014/main" id="{951729E2-E2D1-19A2-67EB-FD6217226B4B}"/>
              </a:ext>
            </a:extLst>
          </p:cNvPr>
          <p:cNvSpPr txBox="1"/>
          <p:nvPr/>
        </p:nvSpPr>
        <p:spPr>
          <a:xfrm>
            <a:off x="199692" y="872604"/>
            <a:ext cx="6172232" cy="443865"/>
          </a:xfrm>
          <a:prstGeom prst="rect">
            <a:avLst/>
          </a:prstGeom>
          <a:solidFill>
            <a:schemeClr val="accent4"/>
          </a:solidFill>
        </p:spPr>
        <p:txBody>
          <a:bodyPr wrap="square" rtlCol="0">
            <a:noAutofit/>
          </a:bodyPr>
          <a:lstStyle/>
          <a:p>
            <a:r>
              <a:rPr lang="zh-CN" altLang="en-US" sz="2400" b="1" dirty="0">
                <a:solidFill>
                  <a:schemeClr val="bg1"/>
                </a:solidFill>
              </a:rPr>
              <a:t>扩散模型</a:t>
            </a:r>
          </a:p>
        </p:txBody>
      </p:sp>
      <p:sp>
        <p:nvSpPr>
          <p:cNvPr id="4" name="object 83">
            <a:extLst>
              <a:ext uri="{FF2B5EF4-FFF2-40B4-BE49-F238E27FC236}">
                <a16:creationId xmlns:a16="http://schemas.microsoft.com/office/drawing/2014/main" id="{2EC9AFBB-ADE7-E860-6C90-A8D0AC4F4E16}"/>
              </a:ext>
            </a:extLst>
          </p:cNvPr>
          <p:cNvSpPr/>
          <p:nvPr/>
        </p:nvSpPr>
        <p:spPr>
          <a:xfrm>
            <a:off x="5278375" y="1885446"/>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sp>
        <p:nvSpPr>
          <p:cNvPr id="6" name="object 140">
            <a:extLst>
              <a:ext uri="{FF2B5EF4-FFF2-40B4-BE49-F238E27FC236}">
                <a16:creationId xmlns:a16="http://schemas.microsoft.com/office/drawing/2014/main" id="{0CC1954C-E2C9-62CF-514F-09C50EE20F71}"/>
              </a:ext>
            </a:extLst>
          </p:cNvPr>
          <p:cNvSpPr txBox="1"/>
          <p:nvPr/>
        </p:nvSpPr>
        <p:spPr>
          <a:xfrm>
            <a:off x="5115309" y="2020064"/>
            <a:ext cx="1887855" cy="258404"/>
          </a:xfrm>
          <a:prstGeom prst="rect">
            <a:avLst/>
          </a:prstGeom>
        </p:spPr>
        <p:txBody>
          <a:bodyPr vert="horz" wrap="square" lIns="0" tIns="12065" rIns="0" bIns="0" rtlCol="0">
            <a:spAutoFit/>
          </a:bodyPr>
          <a:lstStyle/>
          <a:p>
            <a:pPr marL="12701">
              <a:spcBef>
                <a:spcPts val="95"/>
              </a:spcBef>
            </a:pPr>
            <a:r>
              <a:rPr sz="1600" b="1" dirty="0">
                <a:latin typeface="Microsoft YaHei"/>
                <a:cs typeface="Microsoft YaHei"/>
              </a:rPr>
              <a:t>Gauss</a:t>
            </a:r>
            <a:r>
              <a:rPr sz="1600" b="1" spc="-40" dirty="0">
                <a:latin typeface="Microsoft YaHei"/>
                <a:cs typeface="Microsoft YaHei"/>
              </a:rPr>
              <a:t> </a:t>
            </a:r>
            <a:r>
              <a:rPr sz="1600" b="1" spc="-11" dirty="0">
                <a:latin typeface="Microsoft YaHei"/>
                <a:cs typeface="Microsoft YaHei"/>
              </a:rPr>
              <a:t>distribution</a:t>
            </a:r>
            <a:endParaRPr sz="1600" dirty="0">
              <a:latin typeface="Microsoft YaHei"/>
              <a:cs typeface="Microsoft YaHei"/>
            </a:endParaRPr>
          </a:p>
        </p:txBody>
      </p:sp>
      <p:sp>
        <p:nvSpPr>
          <p:cNvPr id="9" name="object 146">
            <a:extLst>
              <a:ext uri="{FF2B5EF4-FFF2-40B4-BE49-F238E27FC236}">
                <a16:creationId xmlns:a16="http://schemas.microsoft.com/office/drawing/2014/main" id="{39EE81DE-28CF-90BA-D2EE-5ECE8F1A7E0B}"/>
              </a:ext>
            </a:extLst>
          </p:cNvPr>
          <p:cNvSpPr txBox="1"/>
          <p:nvPr/>
        </p:nvSpPr>
        <p:spPr>
          <a:xfrm>
            <a:off x="5943982" y="2919225"/>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dirty="0">
              <a:latin typeface="Microsoft YaHei"/>
              <a:cs typeface="Microsoft YaHei"/>
            </a:endParaRPr>
          </a:p>
        </p:txBody>
      </p:sp>
      <p:pic>
        <p:nvPicPr>
          <p:cNvPr id="10" name="object 79">
            <a:extLst>
              <a:ext uri="{FF2B5EF4-FFF2-40B4-BE49-F238E27FC236}">
                <a16:creationId xmlns:a16="http://schemas.microsoft.com/office/drawing/2014/main" id="{8DA4651A-EB47-072C-EA03-D52BA34C7FBB}"/>
              </a:ext>
            </a:extLst>
          </p:cNvPr>
          <p:cNvPicPr/>
          <p:nvPr/>
        </p:nvPicPr>
        <p:blipFill>
          <a:blip r:embed="rId3" cstate="print">
            <a:extLst>
              <a:ext uri="{28A0092B-C50C-407E-A947-70E740481C1C}">
                <a14:useLocalDpi xmlns:a14="http://schemas.microsoft.com/office/drawing/2010/main" val="0"/>
              </a:ext>
            </a:extLst>
          </a:blip>
          <a:srcRect/>
          <a:stretch/>
        </p:blipFill>
        <p:spPr>
          <a:xfrm>
            <a:off x="7215825" y="1466819"/>
            <a:ext cx="960119" cy="960119"/>
          </a:xfrm>
          <a:prstGeom prst="rect">
            <a:avLst/>
          </a:prstGeom>
        </p:spPr>
      </p:pic>
      <p:pic>
        <p:nvPicPr>
          <p:cNvPr id="11" name="object 79">
            <a:extLst>
              <a:ext uri="{FF2B5EF4-FFF2-40B4-BE49-F238E27FC236}">
                <a16:creationId xmlns:a16="http://schemas.microsoft.com/office/drawing/2014/main" id="{503C1C8E-7269-C98C-751D-E0A75E9FF52A}"/>
              </a:ext>
            </a:extLst>
          </p:cNvPr>
          <p:cNvPicPr/>
          <p:nvPr/>
        </p:nvPicPr>
        <p:blipFill>
          <a:blip r:embed="rId4" cstate="print">
            <a:extLst>
              <a:ext uri="{28A0092B-C50C-407E-A947-70E740481C1C}">
                <a14:useLocalDpi xmlns:a14="http://schemas.microsoft.com/office/drawing/2010/main" val="0"/>
              </a:ext>
            </a:extLst>
          </a:blip>
          <a:srcRect/>
          <a:stretch/>
        </p:blipFill>
        <p:spPr>
          <a:xfrm>
            <a:off x="3934369" y="1456183"/>
            <a:ext cx="960119" cy="960119"/>
          </a:xfrm>
          <a:prstGeom prst="rect">
            <a:avLst/>
          </a:prstGeom>
        </p:spPr>
      </p:pic>
      <p:grpSp>
        <p:nvGrpSpPr>
          <p:cNvPr id="12" name="object 97">
            <a:extLst>
              <a:ext uri="{FF2B5EF4-FFF2-40B4-BE49-F238E27FC236}">
                <a16:creationId xmlns:a16="http://schemas.microsoft.com/office/drawing/2014/main" id="{AC55DA78-B52F-54D2-9617-756538826BEC}"/>
              </a:ext>
            </a:extLst>
          </p:cNvPr>
          <p:cNvGrpSpPr/>
          <p:nvPr/>
        </p:nvGrpSpPr>
        <p:grpSpPr>
          <a:xfrm>
            <a:off x="5819323" y="2312458"/>
            <a:ext cx="417600" cy="419305"/>
            <a:chOff x="3121440" y="1179020"/>
            <a:chExt cx="586740" cy="588469"/>
          </a:xfrm>
        </p:grpSpPr>
        <p:pic>
          <p:nvPicPr>
            <p:cNvPr id="13" name="object 98">
              <a:extLst>
                <a:ext uri="{FF2B5EF4-FFF2-40B4-BE49-F238E27FC236}">
                  <a16:creationId xmlns:a16="http://schemas.microsoft.com/office/drawing/2014/main" id="{8C2F1117-2EE0-0D5E-C9AA-A6722F2D444B}"/>
                </a:ext>
              </a:extLst>
            </p:cNvPr>
            <p:cNvPicPr/>
            <p:nvPr/>
          </p:nvPicPr>
          <p:blipFill>
            <a:blip r:embed="rId5" cstate="print"/>
            <a:stretch>
              <a:fillRect/>
            </a:stretch>
          </p:blipFill>
          <p:spPr>
            <a:xfrm>
              <a:off x="3125356" y="1179020"/>
              <a:ext cx="574682" cy="570662"/>
            </a:xfrm>
            <a:prstGeom prst="rect">
              <a:avLst/>
            </a:prstGeom>
          </p:spPr>
        </p:pic>
        <p:sp>
          <p:nvSpPr>
            <p:cNvPr id="14" name="object 99">
              <a:extLst>
                <a:ext uri="{FF2B5EF4-FFF2-40B4-BE49-F238E27FC236}">
                  <a16:creationId xmlns:a16="http://schemas.microsoft.com/office/drawing/2014/main" id="{8D41C075-EC0C-957F-E820-1210EBD47376}"/>
                </a:ext>
              </a:extLst>
            </p:cNvPr>
            <p:cNvSpPr/>
            <p:nvPr/>
          </p:nvSpPr>
          <p:spPr>
            <a:xfrm>
              <a:off x="3121440" y="1186465"/>
              <a:ext cx="586740" cy="581024"/>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15" name="object 100">
              <a:extLst>
                <a:ext uri="{FF2B5EF4-FFF2-40B4-BE49-F238E27FC236}">
                  <a16:creationId xmlns:a16="http://schemas.microsoft.com/office/drawing/2014/main" id="{15866A82-6702-80F1-028D-DA2FB9E6F57B}"/>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16" name="object 101">
              <a:extLst>
                <a:ext uri="{FF2B5EF4-FFF2-40B4-BE49-F238E27FC236}">
                  <a16:creationId xmlns:a16="http://schemas.microsoft.com/office/drawing/2014/main" id="{5FC09E27-6DA5-F555-203C-7F52931518A9}"/>
                </a:ext>
              </a:extLst>
            </p:cNvPr>
            <p:cNvSpPr/>
            <p:nvPr/>
          </p:nvSpPr>
          <p:spPr>
            <a:xfrm>
              <a:off x="3262883" y="1363979"/>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5EA92AF-3996-51BF-490C-1B5AE3572A69}"/>
                  </a:ext>
                </a:extLst>
              </p:cNvPr>
              <p:cNvSpPr txBox="1"/>
              <p:nvPr/>
            </p:nvSpPr>
            <p:spPr>
              <a:xfrm>
                <a:off x="4270599" y="2309796"/>
                <a:ext cx="513987"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−1</m:t>
                          </m:r>
                        </m:sub>
                      </m:sSub>
                    </m:oMath>
                  </m:oMathPara>
                </a14:m>
                <a:endParaRPr lang="zh-CN" altLang="en-US" sz="1872" dirty="0"/>
              </a:p>
            </p:txBody>
          </p:sp>
        </mc:Choice>
        <mc:Fallback xmlns="">
          <p:sp>
            <p:nvSpPr>
              <p:cNvPr id="17" name="文本框 16">
                <a:extLst>
                  <a:ext uri="{FF2B5EF4-FFF2-40B4-BE49-F238E27FC236}">
                    <a16:creationId xmlns:a16="http://schemas.microsoft.com/office/drawing/2014/main" id="{E5EA92AF-3996-51BF-490C-1B5AE3572A69}"/>
                  </a:ext>
                </a:extLst>
              </p:cNvPr>
              <p:cNvSpPr txBox="1">
                <a:spLocks noRot="1" noChangeAspect="1" noMove="1" noResize="1" noEditPoints="1" noAdjustHandles="1" noChangeArrowheads="1" noChangeShapeType="1" noTextEdit="1"/>
              </p:cNvSpPr>
              <p:nvPr/>
            </p:nvSpPr>
            <p:spPr>
              <a:xfrm>
                <a:off x="4270599" y="2309796"/>
                <a:ext cx="513987" cy="288092"/>
              </a:xfrm>
              <a:prstGeom prst="rect">
                <a:avLst/>
              </a:prstGeom>
              <a:blipFill>
                <a:blip r:embed="rId6"/>
                <a:stretch>
                  <a:fillRect l="-4762" r="-1190"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6B8EB79-C786-41B8-1110-942503B6D6A5}"/>
                  </a:ext>
                </a:extLst>
              </p:cNvPr>
              <p:cNvSpPr txBox="1"/>
              <p:nvPr/>
            </p:nvSpPr>
            <p:spPr>
              <a:xfrm>
                <a:off x="7550362" y="2321561"/>
                <a:ext cx="284758"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oMath>
                  </m:oMathPara>
                </a14:m>
                <a:endParaRPr lang="zh-CN" altLang="en-US" sz="1872" dirty="0"/>
              </a:p>
            </p:txBody>
          </p:sp>
        </mc:Choice>
        <mc:Fallback xmlns="">
          <p:sp>
            <p:nvSpPr>
              <p:cNvPr id="18" name="文本框 17">
                <a:extLst>
                  <a:ext uri="{FF2B5EF4-FFF2-40B4-BE49-F238E27FC236}">
                    <a16:creationId xmlns:a16="http://schemas.microsoft.com/office/drawing/2014/main" id="{C6B8EB79-C786-41B8-1110-942503B6D6A5}"/>
                  </a:ext>
                </a:extLst>
              </p:cNvPr>
              <p:cNvSpPr txBox="1">
                <a:spLocks noRot="1" noChangeAspect="1" noMove="1" noResize="1" noEditPoints="1" noAdjustHandles="1" noChangeArrowheads="1" noChangeShapeType="1" noTextEdit="1"/>
              </p:cNvSpPr>
              <p:nvPr/>
            </p:nvSpPr>
            <p:spPr>
              <a:xfrm>
                <a:off x="7550362" y="2321561"/>
                <a:ext cx="284758" cy="288092"/>
              </a:xfrm>
              <a:prstGeom prst="rect">
                <a:avLst/>
              </a:prstGeom>
              <a:blipFill>
                <a:blip r:embed="rId7"/>
                <a:stretch>
                  <a:fillRect l="-8696" r="-4348"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9D7ABF7A-2D09-19AC-E5E4-BD02F0B19390}"/>
                  </a:ext>
                </a:extLst>
              </p:cNvPr>
              <p:cNvSpPr txBox="1"/>
              <p:nvPr/>
            </p:nvSpPr>
            <p:spPr>
              <a:xfrm>
                <a:off x="5487469" y="1484104"/>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𝑞</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m:oMathPara>
                </a14:m>
                <a:endParaRPr lang="zh-CN" altLang="en-US" sz="2000" dirty="0"/>
              </a:p>
            </p:txBody>
          </p:sp>
        </mc:Choice>
        <mc:Fallback xmlns="">
          <p:sp>
            <p:nvSpPr>
              <p:cNvPr id="19" name="文本框 18">
                <a:extLst>
                  <a:ext uri="{FF2B5EF4-FFF2-40B4-BE49-F238E27FC236}">
                    <a16:creationId xmlns:a16="http://schemas.microsoft.com/office/drawing/2014/main" id="{9D7ABF7A-2D09-19AC-E5E4-BD02F0B19390}"/>
                  </a:ext>
                </a:extLst>
              </p:cNvPr>
              <p:cNvSpPr txBox="1">
                <a:spLocks noRot="1" noChangeAspect="1" noMove="1" noResize="1" noEditPoints="1" noAdjustHandles="1" noChangeArrowheads="1" noChangeShapeType="1" noTextEdit="1"/>
              </p:cNvSpPr>
              <p:nvPr/>
            </p:nvSpPr>
            <p:spPr>
              <a:xfrm>
                <a:off x="5487469" y="1484104"/>
                <a:ext cx="1217064" cy="307777"/>
              </a:xfrm>
              <a:prstGeom prst="rect">
                <a:avLst/>
              </a:prstGeom>
              <a:blipFill>
                <a:blip r:embed="rId8"/>
                <a:stretch>
                  <a:fillRect l="-4000" r="-6500" b="-35294"/>
                </a:stretch>
              </a:blipFill>
            </p:spPr>
            <p:txBody>
              <a:bodyPr/>
              <a:lstStyle/>
              <a:p>
                <a:r>
                  <a:rPr lang="zh-CN" altLang="en-US">
                    <a:noFill/>
                  </a:rPr>
                  <a:t> </a:t>
                </a:r>
              </a:p>
            </p:txBody>
          </p:sp>
        </mc:Fallback>
      </mc:AlternateContent>
      <p:sp>
        <p:nvSpPr>
          <p:cNvPr id="20" name="椭圆 19">
            <a:extLst>
              <a:ext uri="{FF2B5EF4-FFF2-40B4-BE49-F238E27FC236}">
                <a16:creationId xmlns:a16="http://schemas.microsoft.com/office/drawing/2014/main" id="{BED9DB25-30C7-7485-42AF-FACC7915C4EC}"/>
              </a:ext>
            </a:extLst>
          </p:cNvPr>
          <p:cNvSpPr/>
          <p:nvPr/>
        </p:nvSpPr>
        <p:spPr>
          <a:xfrm>
            <a:off x="5943982" y="2982023"/>
            <a:ext cx="195580" cy="19558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872"/>
          </a:p>
        </p:txBody>
      </p:sp>
      <p:sp>
        <p:nvSpPr>
          <p:cNvPr id="21" name="箭头: 下 20">
            <a:extLst>
              <a:ext uri="{FF2B5EF4-FFF2-40B4-BE49-F238E27FC236}">
                <a16:creationId xmlns:a16="http://schemas.microsoft.com/office/drawing/2014/main" id="{01C165DC-13A4-E0AA-1E88-43F27F68F066}"/>
              </a:ext>
            </a:extLst>
          </p:cNvPr>
          <p:cNvSpPr/>
          <p:nvPr/>
        </p:nvSpPr>
        <p:spPr>
          <a:xfrm>
            <a:off x="6013486" y="2720592"/>
            <a:ext cx="71839" cy="262157"/>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22" name="箭头: 下 21">
            <a:extLst>
              <a:ext uri="{FF2B5EF4-FFF2-40B4-BE49-F238E27FC236}">
                <a16:creationId xmlns:a16="http://schemas.microsoft.com/office/drawing/2014/main" id="{19349FDD-560B-7297-F895-A3DAAC4F84FF}"/>
              </a:ext>
            </a:extLst>
          </p:cNvPr>
          <p:cNvSpPr/>
          <p:nvPr/>
        </p:nvSpPr>
        <p:spPr>
          <a:xfrm rot="16200000" flipH="1">
            <a:off x="5158211" y="2355196"/>
            <a:ext cx="76048" cy="1476109"/>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23" name="矩形 22">
            <a:extLst>
              <a:ext uri="{FF2B5EF4-FFF2-40B4-BE49-F238E27FC236}">
                <a16:creationId xmlns:a16="http://schemas.microsoft.com/office/drawing/2014/main" id="{A520888D-9841-E914-958C-479EE52D6DD4}"/>
              </a:ext>
            </a:extLst>
          </p:cNvPr>
          <p:cNvSpPr/>
          <p:nvPr/>
        </p:nvSpPr>
        <p:spPr>
          <a:xfrm>
            <a:off x="4458181" y="2690509"/>
            <a:ext cx="45719" cy="418783"/>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25" name="箭头: 下 24">
            <a:extLst>
              <a:ext uri="{FF2B5EF4-FFF2-40B4-BE49-F238E27FC236}">
                <a16:creationId xmlns:a16="http://schemas.microsoft.com/office/drawing/2014/main" id="{35FFFE92-6A6E-EB6F-AD7F-DB78B8051B44}"/>
              </a:ext>
            </a:extLst>
          </p:cNvPr>
          <p:cNvSpPr/>
          <p:nvPr/>
        </p:nvSpPr>
        <p:spPr>
          <a:xfrm rot="10800000">
            <a:off x="7636682" y="2625755"/>
            <a:ext cx="71839" cy="487816"/>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116" name="矩形 115">
            <a:extLst>
              <a:ext uri="{FF2B5EF4-FFF2-40B4-BE49-F238E27FC236}">
                <a16:creationId xmlns:a16="http://schemas.microsoft.com/office/drawing/2014/main" id="{E57312D3-80D6-C0F7-A511-57703F394769}"/>
              </a:ext>
            </a:extLst>
          </p:cNvPr>
          <p:cNvSpPr/>
          <p:nvPr/>
        </p:nvSpPr>
        <p:spPr>
          <a:xfrm>
            <a:off x="6149251" y="3070503"/>
            <a:ext cx="1532132" cy="45719"/>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grpSp>
        <p:nvGrpSpPr>
          <p:cNvPr id="117" name="组合 116">
            <a:extLst>
              <a:ext uri="{FF2B5EF4-FFF2-40B4-BE49-F238E27FC236}">
                <a16:creationId xmlns:a16="http://schemas.microsoft.com/office/drawing/2014/main" id="{B7BAE6C7-A578-F3BF-56CE-8AB45218CD4D}"/>
              </a:ext>
            </a:extLst>
          </p:cNvPr>
          <p:cNvGrpSpPr/>
          <p:nvPr/>
        </p:nvGrpSpPr>
        <p:grpSpPr>
          <a:xfrm>
            <a:off x="3366940" y="3515109"/>
            <a:ext cx="5458118" cy="1301403"/>
            <a:chOff x="3127248" y="3515109"/>
            <a:chExt cx="5458118" cy="1301403"/>
          </a:xfrm>
        </p:grpSpPr>
        <p:pic>
          <p:nvPicPr>
            <p:cNvPr id="118" name="object 111">
              <a:extLst>
                <a:ext uri="{FF2B5EF4-FFF2-40B4-BE49-F238E27FC236}">
                  <a16:creationId xmlns:a16="http://schemas.microsoft.com/office/drawing/2014/main" id="{870DE24F-5439-8766-A5DA-7515993E6229}"/>
                </a:ext>
              </a:extLst>
            </p:cNvPr>
            <p:cNvPicPr/>
            <p:nvPr/>
          </p:nvPicPr>
          <p:blipFill>
            <a:blip r:embed="rId3" cstate="print">
              <a:extLst>
                <a:ext uri="{28A0092B-C50C-407E-A947-70E740481C1C}">
                  <a14:useLocalDpi xmlns:a14="http://schemas.microsoft.com/office/drawing/2010/main" val="0"/>
                </a:ext>
              </a:extLst>
            </a:blip>
            <a:srcRect/>
            <a:stretch/>
          </p:blipFill>
          <p:spPr>
            <a:xfrm>
              <a:off x="3189735" y="3515109"/>
              <a:ext cx="960119" cy="960119"/>
            </a:xfrm>
            <a:prstGeom prst="rect">
              <a:avLst/>
            </a:prstGeom>
          </p:spPr>
        </p:pic>
        <p:sp>
          <p:nvSpPr>
            <p:cNvPr id="119" name="object 112">
              <a:extLst>
                <a:ext uri="{FF2B5EF4-FFF2-40B4-BE49-F238E27FC236}">
                  <a16:creationId xmlns:a16="http://schemas.microsoft.com/office/drawing/2014/main" id="{60B14366-EA7D-60C9-1D15-417CA04C46B9}"/>
                </a:ext>
              </a:extLst>
            </p:cNvPr>
            <p:cNvSpPr/>
            <p:nvPr/>
          </p:nvSpPr>
          <p:spPr>
            <a:xfrm>
              <a:off x="4375088" y="3958301"/>
              <a:ext cx="156845" cy="52705"/>
            </a:xfrm>
            <a:custGeom>
              <a:avLst/>
              <a:gdLst/>
              <a:ahLst/>
              <a:cxnLst/>
              <a:rect l="l" t="t" r="r" b="b"/>
              <a:pathLst>
                <a:path w="156845" h="52704">
                  <a:moveTo>
                    <a:pt x="156413" y="46139"/>
                  </a:moveTo>
                  <a:lnTo>
                    <a:pt x="154533" y="44272"/>
                  </a:lnTo>
                  <a:lnTo>
                    <a:pt x="4191" y="44272"/>
                  </a:lnTo>
                  <a:lnTo>
                    <a:pt x="1879" y="44272"/>
                  </a:lnTo>
                  <a:lnTo>
                    <a:pt x="0" y="46139"/>
                  </a:lnTo>
                  <a:lnTo>
                    <a:pt x="0" y="50774"/>
                  </a:lnTo>
                  <a:lnTo>
                    <a:pt x="1879" y="52654"/>
                  </a:lnTo>
                  <a:lnTo>
                    <a:pt x="154533" y="52654"/>
                  </a:lnTo>
                  <a:lnTo>
                    <a:pt x="156413" y="50774"/>
                  </a:lnTo>
                  <a:lnTo>
                    <a:pt x="156413" y="46139"/>
                  </a:lnTo>
                  <a:close/>
                </a:path>
                <a:path w="156845" h="52704">
                  <a:moveTo>
                    <a:pt x="156413" y="1879"/>
                  </a:moveTo>
                  <a:lnTo>
                    <a:pt x="154533" y="0"/>
                  </a:lnTo>
                  <a:lnTo>
                    <a:pt x="4191" y="0"/>
                  </a:lnTo>
                  <a:lnTo>
                    <a:pt x="1879" y="0"/>
                  </a:lnTo>
                  <a:lnTo>
                    <a:pt x="0" y="1879"/>
                  </a:lnTo>
                  <a:lnTo>
                    <a:pt x="0" y="6502"/>
                  </a:lnTo>
                  <a:lnTo>
                    <a:pt x="1879" y="8369"/>
                  </a:lnTo>
                  <a:lnTo>
                    <a:pt x="154533" y="8369"/>
                  </a:lnTo>
                  <a:lnTo>
                    <a:pt x="156413" y="6502"/>
                  </a:lnTo>
                  <a:lnTo>
                    <a:pt x="156413" y="1879"/>
                  </a:lnTo>
                  <a:close/>
                </a:path>
              </a:pathLst>
            </a:custGeom>
            <a:solidFill>
              <a:srgbClr val="000000"/>
            </a:solidFill>
          </p:spPr>
          <p:txBody>
            <a:bodyPr wrap="square" lIns="0" tIns="0" rIns="0" bIns="0" rtlCol="0"/>
            <a:lstStyle/>
            <a:p>
              <a:endParaRPr sz="1872"/>
            </a:p>
          </p:txBody>
        </p:sp>
        <p:pic>
          <p:nvPicPr>
            <p:cNvPr id="120" name="object 116">
              <a:extLst>
                <a:ext uri="{FF2B5EF4-FFF2-40B4-BE49-F238E27FC236}">
                  <a16:creationId xmlns:a16="http://schemas.microsoft.com/office/drawing/2014/main" id="{A1CA8D2D-696E-0D4A-5CA7-B3747560A4F4}"/>
                </a:ext>
              </a:extLst>
            </p:cNvPr>
            <p:cNvPicPr/>
            <p:nvPr/>
          </p:nvPicPr>
          <p:blipFill>
            <a:blip r:embed="rId4" cstate="print">
              <a:extLst>
                <a:ext uri="{28A0092B-C50C-407E-A947-70E740481C1C}">
                  <a14:useLocalDpi xmlns:a14="http://schemas.microsoft.com/office/drawing/2010/main" val="0"/>
                </a:ext>
              </a:extLst>
            </a:blip>
            <a:srcRect/>
            <a:stretch/>
          </p:blipFill>
          <p:spPr>
            <a:xfrm>
              <a:off x="5254752" y="3519676"/>
              <a:ext cx="960120" cy="960120"/>
            </a:xfrm>
            <a:prstGeom prst="rect">
              <a:avLst/>
            </a:prstGeom>
          </p:spPr>
        </p:pic>
        <p:sp>
          <p:nvSpPr>
            <p:cNvPr id="121" name="object 117">
              <a:extLst>
                <a:ext uri="{FF2B5EF4-FFF2-40B4-BE49-F238E27FC236}">
                  <a16:creationId xmlns:a16="http://schemas.microsoft.com/office/drawing/2014/main" id="{DC1C6ACB-AB23-7E29-371F-986AA301B75D}"/>
                </a:ext>
              </a:extLst>
            </p:cNvPr>
            <p:cNvSpPr/>
            <p:nvPr/>
          </p:nvSpPr>
          <p:spPr>
            <a:xfrm>
              <a:off x="6339524" y="3906837"/>
              <a:ext cx="156845" cy="156211"/>
            </a:xfrm>
            <a:custGeom>
              <a:avLst/>
              <a:gdLst/>
              <a:ahLst/>
              <a:cxnLst/>
              <a:rect l="l" t="t" r="r" b="b"/>
              <a:pathLst>
                <a:path w="156845" h="156210">
                  <a:moveTo>
                    <a:pt x="156413" y="75476"/>
                  </a:moveTo>
                  <a:lnTo>
                    <a:pt x="154533" y="73596"/>
                  </a:lnTo>
                  <a:lnTo>
                    <a:pt x="82689" y="73596"/>
                  </a:lnTo>
                  <a:lnTo>
                    <a:pt x="82689" y="4191"/>
                  </a:lnTo>
                  <a:lnTo>
                    <a:pt x="82689" y="1879"/>
                  </a:lnTo>
                  <a:lnTo>
                    <a:pt x="80810" y="0"/>
                  </a:lnTo>
                  <a:lnTo>
                    <a:pt x="76187" y="0"/>
                  </a:lnTo>
                  <a:lnTo>
                    <a:pt x="74307" y="1879"/>
                  </a:lnTo>
                  <a:lnTo>
                    <a:pt x="74307" y="73596"/>
                  </a:lnTo>
                  <a:lnTo>
                    <a:pt x="4191" y="73596"/>
                  </a:lnTo>
                  <a:lnTo>
                    <a:pt x="1879" y="73596"/>
                  </a:lnTo>
                  <a:lnTo>
                    <a:pt x="0" y="75476"/>
                  </a:lnTo>
                  <a:lnTo>
                    <a:pt x="0" y="80098"/>
                  </a:lnTo>
                  <a:lnTo>
                    <a:pt x="1879" y="81965"/>
                  </a:lnTo>
                  <a:lnTo>
                    <a:pt x="74307" y="81965"/>
                  </a:lnTo>
                  <a:lnTo>
                    <a:pt x="74307" y="154292"/>
                  </a:lnTo>
                  <a:lnTo>
                    <a:pt x="76187" y="156159"/>
                  </a:lnTo>
                  <a:lnTo>
                    <a:pt x="80822" y="156159"/>
                  </a:lnTo>
                  <a:lnTo>
                    <a:pt x="82689" y="154292"/>
                  </a:lnTo>
                  <a:lnTo>
                    <a:pt x="82689" y="81965"/>
                  </a:lnTo>
                  <a:lnTo>
                    <a:pt x="154533" y="81965"/>
                  </a:lnTo>
                  <a:lnTo>
                    <a:pt x="156413" y="80098"/>
                  </a:lnTo>
                  <a:lnTo>
                    <a:pt x="156413" y="75476"/>
                  </a:lnTo>
                  <a:close/>
                </a:path>
              </a:pathLst>
            </a:custGeom>
            <a:solidFill>
              <a:srgbClr val="000000"/>
            </a:solidFill>
          </p:spPr>
          <p:txBody>
            <a:bodyPr wrap="square" lIns="0" tIns="0" rIns="0" bIns="0" rtlCol="0"/>
            <a:lstStyle/>
            <a:p>
              <a:endParaRPr sz="1872"/>
            </a:p>
          </p:txBody>
        </p:sp>
        <p:grpSp>
          <p:nvGrpSpPr>
            <p:cNvPr id="122" name="object 118">
              <a:extLst>
                <a:ext uri="{FF2B5EF4-FFF2-40B4-BE49-F238E27FC236}">
                  <a16:creationId xmlns:a16="http://schemas.microsoft.com/office/drawing/2014/main" id="{887A822E-5867-544C-99BE-C1BBB85738A4}"/>
                </a:ext>
              </a:extLst>
            </p:cNvPr>
            <p:cNvGrpSpPr/>
            <p:nvPr/>
          </p:nvGrpSpPr>
          <p:grpSpPr>
            <a:xfrm>
              <a:off x="7623341" y="3526536"/>
              <a:ext cx="962025" cy="949960"/>
              <a:chOff x="7536180" y="3526535"/>
              <a:chExt cx="962025" cy="949960"/>
            </a:xfrm>
          </p:grpSpPr>
          <p:pic>
            <p:nvPicPr>
              <p:cNvPr id="128" name="object 119">
                <a:extLst>
                  <a:ext uri="{FF2B5EF4-FFF2-40B4-BE49-F238E27FC236}">
                    <a16:creationId xmlns:a16="http://schemas.microsoft.com/office/drawing/2014/main" id="{DA0E1AD6-4A6C-07AF-7F91-DEC5DF5090A1}"/>
                  </a:ext>
                </a:extLst>
              </p:cNvPr>
              <p:cNvPicPr/>
              <p:nvPr/>
            </p:nvPicPr>
            <p:blipFill>
              <a:blip r:embed="rId5" cstate="print"/>
              <a:stretch>
                <a:fillRect/>
              </a:stretch>
            </p:blipFill>
            <p:spPr>
              <a:xfrm>
                <a:off x="7542766" y="3527517"/>
                <a:ext cx="941884" cy="935297"/>
              </a:xfrm>
              <a:prstGeom prst="rect">
                <a:avLst/>
              </a:prstGeom>
            </p:spPr>
          </p:pic>
          <p:sp>
            <p:nvSpPr>
              <p:cNvPr id="129" name="object 120">
                <a:extLst>
                  <a:ext uri="{FF2B5EF4-FFF2-40B4-BE49-F238E27FC236}">
                    <a16:creationId xmlns:a16="http://schemas.microsoft.com/office/drawing/2014/main" id="{B8B8F33D-9A94-AE3E-6882-2E4FC12BEA32}"/>
                  </a:ext>
                </a:extLst>
              </p:cNvPr>
              <p:cNvSpPr/>
              <p:nvPr/>
            </p:nvSpPr>
            <p:spPr>
              <a:xfrm>
                <a:off x="7536180" y="3526535"/>
                <a:ext cx="962025" cy="949960"/>
              </a:xfrm>
              <a:custGeom>
                <a:avLst/>
                <a:gdLst/>
                <a:ahLst/>
                <a:cxnLst/>
                <a:rect l="l" t="t" r="r" b="b"/>
                <a:pathLst>
                  <a:path w="962025" h="949960">
                    <a:moveTo>
                      <a:pt x="961644" y="0"/>
                    </a:moveTo>
                    <a:lnTo>
                      <a:pt x="0" y="0"/>
                    </a:lnTo>
                    <a:lnTo>
                      <a:pt x="0" y="949451"/>
                    </a:lnTo>
                    <a:lnTo>
                      <a:pt x="961644" y="949451"/>
                    </a:lnTo>
                    <a:lnTo>
                      <a:pt x="961644" y="0"/>
                    </a:lnTo>
                    <a:close/>
                  </a:path>
                </a:pathLst>
              </a:custGeom>
              <a:solidFill>
                <a:srgbClr val="FFFFFF">
                  <a:alpha val="45097"/>
                </a:srgbClr>
              </a:solidFill>
            </p:spPr>
            <p:txBody>
              <a:bodyPr wrap="square" lIns="0" tIns="0" rIns="0" bIns="0" rtlCol="0"/>
              <a:lstStyle/>
              <a:p>
                <a:endParaRPr sz="1872"/>
              </a:p>
            </p:txBody>
          </p:sp>
          <p:sp>
            <p:nvSpPr>
              <p:cNvPr id="130" name="object 121">
                <a:extLst>
                  <a:ext uri="{FF2B5EF4-FFF2-40B4-BE49-F238E27FC236}">
                    <a16:creationId xmlns:a16="http://schemas.microsoft.com/office/drawing/2014/main" id="{31DEE6F5-D322-C522-110F-29966F9D260A}"/>
                  </a:ext>
                </a:extLst>
              </p:cNvPr>
              <p:cNvSpPr/>
              <p:nvPr/>
            </p:nvSpPr>
            <p:spPr>
              <a:xfrm>
                <a:off x="7624572" y="3704843"/>
                <a:ext cx="819150" cy="554990"/>
              </a:xfrm>
              <a:custGeom>
                <a:avLst/>
                <a:gdLst/>
                <a:ahLst/>
                <a:cxnLst/>
                <a:rect l="l" t="t" r="r" b="b"/>
                <a:pathLst>
                  <a:path w="819150" h="554989">
                    <a:moveTo>
                      <a:pt x="818642" y="446532"/>
                    </a:moveTo>
                    <a:lnTo>
                      <a:pt x="805942" y="440182"/>
                    </a:lnTo>
                    <a:lnTo>
                      <a:pt x="767842" y="421132"/>
                    </a:lnTo>
                    <a:lnTo>
                      <a:pt x="767842" y="440182"/>
                    </a:lnTo>
                    <a:lnTo>
                      <a:pt x="381254" y="440182"/>
                    </a:lnTo>
                    <a:lnTo>
                      <a:pt x="381254" y="50800"/>
                    </a:lnTo>
                    <a:lnTo>
                      <a:pt x="400304" y="50800"/>
                    </a:lnTo>
                    <a:lnTo>
                      <a:pt x="393954" y="38100"/>
                    </a:lnTo>
                    <a:lnTo>
                      <a:pt x="374904" y="0"/>
                    </a:lnTo>
                    <a:lnTo>
                      <a:pt x="349504" y="50800"/>
                    </a:lnTo>
                    <a:lnTo>
                      <a:pt x="368554" y="50800"/>
                    </a:lnTo>
                    <a:lnTo>
                      <a:pt x="368554" y="440182"/>
                    </a:lnTo>
                    <a:lnTo>
                      <a:pt x="0" y="440182"/>
                    </a:lnTo>
                    <a:lnTo>
                      <a:pt x="0" y="452882"/>
                    </a:lnTo>
                    <a:lnTo>
                      <a:pt x="368554" y="452882"/>
                    </a:lnTo>
                    <a:lnTo>
                      <a:pt x="368554" y="554482"/>
                    </a:lnTo>
                    <a:lnTo>
                      <a:pt x="381254" y="554482"/>
                    </a:lnTo>
                    <a:lnTo>
                      <a:pt x="381254" y="452882"/>
                    </a:lnTo>
                    <a:lnTo>
                      <a:pt x="767842" y="452882"/>
                    </a:lnTo>
                    <a:lnTo>
                      <a:pt x="767842" y="471932"/>
                    </a:lnTo>
                    <a:lnTo>
                      <a:pt x="805942" y="452882"/>
                    </a:lnTo>
                    <a:lnTo>
                      <a:pt x="818642" y="446532"/>
                    </a:lnTo>
                    <a:close/>
                  </a:path>
                </a:pathLst>
              </a:custGeom>
              <a:solidFill>
                <a:srgbClr val="000000"/>
              </a:solidFill>
            </p:spPr>
            <p:txBody>
              <a:bodyPr wrap="square" lIns="0" tIns="0" rIns="0" bIns="0" rtlCol="0"/>
              <a:lstStyle/>
              <a:p>
                <a:endParaRPr sz="1872"/>
              </a:p>
            </p:txBody>
          </p:sp>
          <p:sp>
            <p:nvSpPr>
              <p:cNvPr id="131" name="object 122">
                <a:extLst>
                  <a:ext uri="{FF2B5EF4-FFF2-40B4-BE49-F238E27FC236}">
                    <a16:creationId xmlns:a16="http://schemas.microsoft.com/office/drawing/2014/main" id="{1E1B5DAE-DEAF-068E-0B87-7AB81F114AA8}"/>
                  </a:ext>
                </a:extLst>
              </p:cNvPr>
              <p:cNvSpPr/>
              <p:nvPr/>
            </p:nvSpPr>
            <p:spPr>
              <a:xfrm>
                <a:off x="7740396" y="3843527"/>
                <a:ext cx="520065" cy="268605"/>
              </a:xfrm>
              <a:custGeom>
                <a:avLst/>
                <a:gdLst/>
                <a:ahLst/>
                <a:cxnLst/>
                <a:rect l="l" t="t" r="r" b="b"/>
                <a:pathLst>
                  <a:path w="520065" h="268604">
                    <a:moveTo>
                      <a:pt x="0" y="268224"/>
                    </a:moveTo>
                    <a:lnTo>
                      <a:pt x="55905" y="250004"/>
                    </a:lnTo>
                    <a:lnTo>
                      <a:pt x="99417" y="223406"/>
                    </a:lnTo>
                    <a:lnTo>
                      <a:pt x="132714" y="190853"/>
                    </a:lnTo>
                    <a:lnTo>
                      <a:pt x="157973" y="154771"/>
                    </a:lnTo>
                    <a:lnTo>
                      <a:pt x="177371" y="117586"/>
                    </a:lnTo>
                    <a:lnTo>
                      <a:pt x="193084" y="81722"/>
                    </a:lnTo>
                    <a:lnTo>
                      <a:pt x="207290" y="49607"/>
                    </a:lnTo>
                    <a:lnTo>
                      <a:pt x="222166" y="23664"/>
                    </a:lnTo>
                    <a:lnTo>
                      <a:pt x="239889" y="6320"/>
                    </a:lnTo>
                    <a:lnTo>
                      <a:pt x="262635" y="0"/>
                    </a:lnTo>
                    <a:lnTo>
                      <a:pt x="285130" y="6296"/>
                    </a:lnTo>
                    <a:lnTo>
                      <a:pt x="302182" y="23579"/>
                    </a:lnTo>
                    <a:lnTo>
                      <a:pt x="316102" y="49439"/>
                    </a:lnTo>
                    <a:lnTo>
                      <a:pt x="329196" y="81466"/>
                    </a:lnTo>
                    <a:lnTo>
                      <a:pt x="343773" y="117252"/>
                    </a:lnTo>
                    <a:lnTo>
                      <a:pt x="362141" y="154387"/>
                    </a:lnTo>
                    <a:lnTo>
                      <a:pt x="386607" y="190461"/>
                    </a:lnTo>
                    <a:lnTo>
                      <a:pt x="419482" y="223064"/>
                    </a:lnTo>
                    <a:lnTo>
                      <a:pt x="463071" y="249788"/>
                    </a:lnTo>
                    <a:lnTo>
                      <a:pt x="519683" y="268224"/>
                    </a:lnTo>
                  </a:path>
                </a:pathLst>
              </a:custGeom>
              <a:ln w="9524">
                <a:solidFill>
                  <a:srgbClr val="C00000"/>
                </a:solidFill>
              </a:ln>
            </p:spPr>
            <p:txBody>
              <a:bodyPr wrap="square" lIns="0" tIns="0" rIns="0" bIns="0" rtlCol="0"/>
              <a:lstStyle/>
              <a:p>
                <a:endParaRPr sz="1872"/>
              </a:p>
            </p:txBody>
          </p:sp>
        </p:grpSp>
        <p:sp>
          <p:nvSpPr>
            <p:cNvPr id="123" name="object 147">
              <a:extLst>
                <a:ext uri="{FF2B5EF4-FFF2-40B4-BE49-F238E27FC236}">
                  <a16:creationId xmlns:a16="http://schemas.microsoft.com/office/drawing/2014/main" id="{1C4DFCDB-C993-3AA5-EA09-9F247C383A71}"/>
                </a:ext>
              </a:extLst>
            </p:cNvPr>
            <p:cNvSpPr txBox="1"/>
            <p:nvPr/>
          </p:nvSpPr>
          <p:spPr>
            <a:xfrm>
              <a:off x="3127248" y="4536949"/>
              <a:ext cx="1087120" cy="279563"/>
            </a:xfrm>
            <a:prstGeom prst="rect">
              <a:avLst/>
            </a:prstGeom>
            <a:solidFill>
              <a:srgbClr val="006FC0">
                <a:alpha val="10195"/>
              </a:srgbClr>
            </a:solidFill>
          </p:spPr>
          <p:txBody>
            <a:bodyPr vert="horz" wrap="square" lIns="0" tIns="33019" rIns="0" bIns="0" rtlCol="0">
              <a:spAutoFit/>
            </a:bodyPr>
            <a:lstStyle/>
            <a:p>
              <a:pPr marL="144787">
                <a:spcBef>
                  <a:spcPts val="259"/>
                </a:spcBef>
              </a:pPr>
              <a:r>
                <a:rPr sz="1600" b="1" spc="-11" dirty="0">
                  <a:solidFill>
                    <a:srgbClr val="2D75B6"/>
                  </a:solidFill>
                  <a:latin typeface="Yu Gothic UI"/>
                  <a:cs typeface="Yu Gothic UI"/>
                </a:rPr>
                <a:t>gaussian</a:t>
              </a:r>
              <a:endParaRPr sz="1600" dirty="0">
                <a:latin typeface="Yu Gothic UI"/>
                <a:cs typeface="Yu Gothic UI"/>
              </a:endParaRPr>
            </a:p>
          </p:txBody>
        </p:sp>
        <p:sp>
          <p:nvSpPr>
            <p:cNvPr id="124" name="object 177">
              <a:extLst>
                <a:ext uri="{FF2B5EF4-FFF2-40B4-BE49-F238E27FC236}">
                  <a16:creationId xmlns:a16="http://schemas.microsoft.com/office/drawing/2014/main" id="{A07DEEAD-9FBC-A8CC-BA24-72E02E54FB89}"/>
                </a:ext>
              </a:extLst>
            </p:cNvPr>
            <p:cNvSpPr txBox="1"/>
            <p:nvPr/>
          </p:nvSpPr>
          <p:spPr>
            <a:xfrm>
              <a:off x="5501768" y="4466336"/>
              <a:ext cx="498475" cy="258404"/>
            </a:xfrm>
            <a:prstGeom prst="rect">
              <a:avLst/>
            </a:prstGeom>
          </p:spPr>
          <p:txBody>
            <a:bodyPr vert="horz" wrap="square" lIns="0" tIns="12065" rIns="0" bIns="0" rtlCol="0">
              <a:spAutoFit/>
            </a:bodyPr>
            <a:lstStyle/>
            <a:p>
              <a:pPr marL="12701">
                <a:spcBef>
                  <a:spcPts val="95"/>
                </a:spcBef>
              </a:pPr>
              <a:r>
                <a:rPr sz="1600" spc="-11" dirty="0">
                  <a:latin typeface="Calibri"/>
                  <a:cs typeface="Calibri"/>
                </a:rPr>
                <a:t>signal</a:t>
              </a:r>
              <a:endParaRPr sz="1600">
                <a:latin typeface="Calibri"/>
                <a:cs typeface="Calibri"/>
              </a:endParaRPr>
            </a:p>
          </p:txBody>
        </p:sp>
        <p:sp>
          <p:nvSpPr>
            <p:cNvPr id="125" name="object 178">
              <a:extLst>
                <a:ext uri="{FF2B5EF4-FFF2-40B4-BE49-F238E27FC236}">
                  <a16:creationId xmlns:a16="http://schemas.microsoft.com/office/drawing/2014/main" id="{322B3E46-6BA1-A606-78E4-F58BC998702C}"/>
                </a:ext>
              </a:extLst>
            </p:cNvPr>
            <p:cNvSpPr txBox="1"/>
            <p:nvPr/>
          </p:nvSpPr>
          <p:spPr>
            <a:xfrm>
              <a:off x="7767320" y="4466336"/>
              <a:ext cx="466725" cy="258404"/>
            </a:xfrm>
            <a:prstGeom prst="rect">
              <a:avLst/>
            </a:prstGeom>
          </p:spPr>
          <p:txBody>
            <a:bodyPr vert="horz" wrap="square" lIns="0" tIns="12065" rIns="0" bIns="0" rtlCol="0">
              <a:spAutoFit/>
            </a:bodyPr>
            <a:lstStyle/>
            <a:p>
              <a:pPr marL="12701">
                <a:spcBef>
                  <a:spcPts val="95"/>
                </a:spcBef>
              </a:pPr>
              <a:r>
                <a:rPr sz="1600" spc="-11" dirty="0">
                  <a:latin typeface="Calibri"/>
                  <a:cs typeface="Calibri"/>
                </a:rPr>
                <a:t>noise</a:t>
              </a:r>
              <a:endParaRPr sz="1600">
                <a:latin typeface="Calibri"/>
                <a:cs typeface="Calibri"/>
              </a:endParaRPr>
            </a:p>
          </p:txBody>
        </p:sp>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020BB33A-97E9-13B1-128D-2ABC957AA868}"/>
                    </a:ext>
                  </a:extLst>
                </p:cNvPr>
                <p:cNvSpPr txBox="1"/>
                <p:nvPr/>
              </p:nvSpPr>
              <p:spPr>
                <a:xfrm>
                  <a:off x="4622052" y="3749262"/>
                  <a:ext cx="542456" cy="339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xmlns="">
            <p:sp>
              <p:nvSpPr>
                <p:cNvPr id="75" name="文本框 74">
                  <a:extLst>
                    <a:ext uri="{FF2B5EF4-FFF2-40B4-BE49-F238E27FC236}">
                      <a16:creationId xmlns:a16="http://schemas.microsoft.com/office/drawing/2014/main" id="{86859881-77C7-5C66-4A8B-902C2DBA7CC5}"/>
                    </a:ext>
                  </a:extLst>
                </p:cNvPr>
                <p:cNvSpPr txBox="1">
                  <a:spLocks noRot="1" noChangeAspect="1" noMove="1" noResize="1" noEditPoints="1" noAdjustHandles="1" noChangeArrowheads="1" noChangeShapeType="1" noTextEdit="1"/>
                </p:cNvSpPr>
                <p:nvPr/>
              </p:nvSpPr>
              <p:spPr>
                <a:xfrm>
                  <a:off x="4622052" y="3749262"/>
                  <a:ext cx="542456" cy="339837"/>
                </a:xfrm>
                <a:prstGeom prst="rect">
                  <a:avLst/>
                </a:prstGeom>
                <a:blipFill>
                  <a:blip r:embed="rId9"/>
                  <a:stretch>
                    <a:fillRect r="-1124"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07C67E9C-1DE4-F9E4-0E50-C2A36272B4B2}"/>
                    </a:ext>
                  </a:extLst>
                </p:cNvPr>
                <p:cNvSpPr txBox="1"/>
                <p:nvPr/>
              </p:nvSpPr>
              <p:spPr>
                <a:xfrm>
                  <a:off x="6514295" y="3749262"/>
                  <a:ext cx="1059200" cy="4101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en-US" altLang="zh-CN" sz="2201" i="1">
                                    <a:latin typeface="Cambria Math" panose="02040503050406030204" pitchFamily="18" charset="0"/>
                                  </a:rPr>
                                  <m:t>1−</m:t>
                                </m:r>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xmlns="">
            <p:sp>
              <p:nvSpPr>
                <p:cNvPr id="79" name="文本框 78">
                  <a:extLst>
                    <a:ext uri="{FF2B5EF4-FFF2-40B4-BE49-F238E27FC236}">
                      <a16:creationId xmlns:a16="http://schemas.microsoft.com/office/drawing/2014/main" id="{579A8F4B-7A0C-2821-CAB1-333EE3C89006}"/>
                    </a:ext>
                  </a:extLst>
                </p:cNvPr>
                <p:cNvSpPr txBox="1">
                  <a:spLocks noRot="1" noChangeAspect="1" noMove="1" noResize="1" noEditPoints="1" noAdjustHandles="1" noChangeArrowheads="1" noChangeShapeType="1" noTextEdit="1"/>
                </p:cNvSpPr>
                <p:nvPr/>
              </p:nvSpPr>
              <p:spPr>
                <a:xfrm>
                  <a:off x="6514295" y="3749262"/>
                  <a:ext cx="1059200" cy="410177"/>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08E760D7-B2E9-48CF-50EA-7CF23FDDF6AD}"/>
                  </a:ext>
                </a:extLst>
              </p:cNvPr>
              <p:cNvSpPr txBox="1"/>
              <p:nvPr/>
            </p:nvSpPr>
            <p:spPr>
              <a:xfrm>
                <a:off x="4621705" y="4881569"/>
                <a:ext cx="2673745" cy="3488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r>
                        <a:rPr lang="en-US" altLang="zh-CN" sz="1872" i="1">
                          <a:latin typeface="Cambria Math" panose="02040503050406030204" pitchFamily="18" charset="0"/>
                        </a:rPr>
                        <m:t>=</m:t>
                      </m:r>
                      <m:rad>
                        <m:radPr>
                          <m:degHide m:val="on"/>
                          <m:ctrlPr>
                            <a:rPr lang="en-US" altLang="zh-CN" sz="1872" i="1">
                              <a:latin typeface="Cambria Math" panose="02040503050406030204" pitchFamily="18" charset="0"/>
                            </a:rPr>
                          </m:ctrlPr>
                        </m:radPr>
                        <m:deg/>
                        <m:e>
                          <m:sSub>
                            <m:sSubPr>
                              <m:ctrlPr>
                                <a:rPr lang="en-US" altLang="zh-CN" sz="1872" i="1">
                                  <a:latin typeface="Cambria Math" panose="02040503050406030204" pitchFamily="18" charset="0"/>
                                </a:rPr>
                              </m:ctrlPr>
                            </m:sSubPr>
                            <m:e>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e>
                      </m:rad>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−1</m:t>
                          </m:r>
                        </m:sub>
                      </m:sSub>
                      <m:r>
                        <a:rPr lang="en-US" altLang="zh-CN" sz="1872" i="1">
                          <a:latin typeface="Cambria Math" panose="02040503050406030204" pitchFamily="18" charset="0"/>
                        </a:rPr>
                        <m:t>+</m:t>
                      </m:r>
                      <m:rad>
                        <m:radPr>
                          <m:degHide m:val="on"/>
                          <m:ctrlPr>
                            <a:rPr lang="en-US" altLang="zh-CN" sz="1872" i="1">
                              <a:latin typeface="Cambria Math" panose="02040503050406030204" pitchFamily="18" charset="0"/>
                            </a:rPr>
                          </m:ctrlPr>
                        </m:radPr>
                        <m:deg/>
                        <m:e>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1−</m:t>
                              </m:r>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e>
                      </m:rad>
                      <m:r>
                        <a:rPr lang="zh-CN" altLang="en-US" sz="1872" i="1">
                          <a:latin typeface="Cambria Math" panose="02040503050406030204" pitchFamily="18" charset="0"/>
                        </a:rPr>
                        <m:t>𝜀</m:t>
                      </m:r>
                    </m:oMath>
                  </m:oMathPara>
                </a14:m>
                <a:endParaRPr lang="zh-CN" altLang="en-US" sz="1872" dirty="0"/>
              </a:p>
            </p:txBody>
          </p:sp>
        </mc:Choice>
        <mc:Fallback xmlns="">
          <p:sp>
            <p:nvSpPr>
              <p:cNvPr id="132" name="文本框 131">
                <a:extLst>
                  <a:ext uri="{FF2B5EF4-FFF2-40B4-BE49-F238E27FC236}">
                    <a16:creationId xmlns:a16="http://schemas.microsoft.com/office/drawing/2014/main" id="{08E760D7-B2E9-48CF-50EA-7CF23FDDF6AD}"/>
                  </a:ext>
                </a:extLst>
              </p:cNvPr>
              <p:cNvSpPr txBox="1">
                <a:spLocks noRot="1" noChangeAspect="1" noMove="1" noResize="1" noEditPoints="1" noAdjustHandles="1" noChangeArrowheads="1" noChangeShapeType="1" noTextEdit="1"/>
              </p:cNvSpPr>
              <p:nvPr/>
            </p:nvSpPr>
            <p:spPr>
              <a:xfrm>
                <a:off x="4621705" y="4881569"/>
                <a:ext cx="2673745" cy="348813"/>
              </a:xfrm>
              <a:prstGeom prst="rect">
                <a:avLst/>
              </a:prstGeom>
              <a:blipFill>
                <a:blip r:embed="rId11"/>
                <a:stretch>
                  <a:fillRect l="-456" r="-228" b="-7018"/>
                </a:stretch>
              </a:blipFill>
            </p:spPr>
            <p:txBody>
              <a:bodyPr/>
              <a:lstStyle/>
              <a:p>
                <a:r>
                  <a:rPr lang="zh-CN" altLang="en-US">
                    <a:noFill/>
                  </a:rPr>
                  <a:t> </a:t>
                </a:r>
              </a:p>
            </p:txBody>
          </p:sp>
        </mc:Fallback>
      </mc:AlternateContent>
      <p:grpSp>
        <p:nvGrpSpPr>
          <p:cNvPr id="133" name="组合 132">
            <a:extLst>
              <a:ext uri="{FF2B5EF4-FFF2-40B4-BE49-F238E27FC236}">
                <a16:creationId xmlns:a16="http://schemas.microsoft.com/office/drawing/2014/main" id="{BA856C57-05F4-D447-84E4-4419EDDBDE80}"/>
              </a:ext>
            </a:extLst>
          </p:cNvPr>
          <p:cNvGrpSpPr/>
          <p:nvPr/>
        </p:nvGrpSpPr>
        <p:grpSpPr>
          <a:xfrm>
            <a:off x="4056435" y="5517210"/>
            <a:ext cx="4079129" cy="648648"/>
            <a:chOff x="3542936" y="5504642"/>
            <a:chExt cx="4079129" cy="648648"/>
          </a:xfrm>
        </p:grpSpPr>
        <p:sp>
          <p:nvSpPr>
            <p:cNvPr id="134" name="object 141">
              <a:extLst>
                <a:ext uri="{FF2B5EF4-FFF2-40B4-BE49-F238E27FC236}">
                  <a16:creationId xmlns:a16="http://schemas.microsoft.com/office/drawing/2014/main" id="{E7794A5A-CD84-9814-77FC-457A6DEB81B6}"/>
                </a:ext>
              </a:extLst>
            </p:cNvPr>
            <p:cNvSpPr txBox="1"/>
            <p:nvPr/>
          </p:nvSpPr>
          <p:spPr>
            <a:xfrm>
              <a:off x="5733869" y="5863467"/>
              <a:ext cx="552451" cy="289823"/>
            </a:xfrm>
            <a:prstGeom prst="rect">
              <a:avLst/>
            </a:prstGeom>
          </p:spPr>
          <p:txBody>
            <a:bodyPr vert="horz" wrap="square" lIns="0" tIns="12700" rIns="0" bIns="0" rtlCol="0">
              <a:spAutoFit/>
            </a:bodyPr>
            <a:lstStyle/>
            <a:p>
              <a:pPr marL="12701">
                <a:spcBef>
                  <a:spcPts val="100"/>
                </a:spcBef>
              </a:pPr>
              <a:r>
                <a:rPr sz="1800" spc="-20" dirty="0">
                  <a:solidFill>
                    <a:srgbClr val="1F4E79"/>
                  </a:solidFill>
                  <a:latin typeface="Calibri"/>
                  <a:cs typeface="Calibri"/>
                </a:rPr>
                <a:t>mean</a:t>
              </a:r>
              <a:endParaRPr sz="1800" dirty="0">
                <a:latin typeface="Calibri"/>
                <a:cs typeface="Calibri"/>
              </a:endParaRPr>
            </a:p>
          </p:txBody>
        </p:sp>
        <p:sp>
          <p:nvSpPr>
            <p:cNvPr id="135" name="object 142">
              <a:extLst>
                <a:ext uri="{FF2B5EF4-FFF2-40B4-BE49-F238E27FC236}">
                  <a16:creationId xmlns:a16="http://schemas.microsoft.com/office/drawing/2014/main" id="{85F89F91-4290-D189-E6FA-7C95991487EB}"/>
                </a:ext>
              </a:extLst>
            </p:cNvPr>
            <p:cNvSpPr txBox="1"/>
            <p:nvPr/>
          </p:nvSpPr>
          <p:spPr>
            <a:xfrm>
              <a:off x="6582876" y="5863467"/>
              <a:ext cx="807720" cy="289823"/>
            </a:xfrm>
            <a:prstGeom prst="rect">
              <a:avLst/>
            </a:prstGeom>
          </p:spPr>
          <p:txBody>
            <a:bodyPr vert="horz" wrap="square" lIns="0" tIns="12700" rIns="0" bIns="0" rtlCol="0">
              <a:spAutoFit/>
            </a:bodyPr>
            <a:lstStyle/>
            <a:p>
              <a:pPr marL="12701">
                <a:spcBef>
                  <a:spcPts val="100"/>
                </a:spcBef>
              </a:pPr>
              <a:r>
                <a:rPr sz="1800" spc="-11" dirty="0">
                  <a:solidFill>
                    <a:srgbClr val="1F4E79"/>
                  </a:solidFill>
                  <a:latin typeface="Calibri"/>
                  <a:cs typeface="Calibri"/>
                </a:rPr>
                <a:t>variance</a:t>
              </a:r>
              <a:endParaRPr sz="1800" dirty="0">
                <a:latin typeface="Calibri"/>
                <a:cs typeface="Calibri"/>
              </a:endParaRPr>
            </a:p>
          </p:txBody>
        </p:sp>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F6B3C1AE-8399-5216-CB4F-D89CF60874FE}"/>
                    </a:ext>
                  </a:extLst>
                </p:cNvPr>
                <p:cNvSpPr txBox="1"/>
                <p:nvPr/>
              </p:nvSpPr>
              <p:spPr>
                <a:xfrm>
                  <a:off x="3542936" y="5504642"/>
                  <a:ext cx="4079129" cy="288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872" i="1">
                            <a:latin typeface="Cambria Math" panose="02040503050406030204" pitchFamily="18" charset="0"/>
                          </a:rPr>
                          <m:t>𝑞</m:t>
                        </m:r>
                        <m:d>
                          <m:dPr>
                            <m:ctrlPr>
                              <a:rPr lang="en-US" altLang="zh-CN" sz="1872" i="1">
                                <a:latin typeface="Cambria Math" panose="02040503050406030204" pitchFamily="18" charset="0"/>
                              </a:rPr>
                            </m:ctrlPr>
                          </m:dPr>
                          <m:e>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e>
                          <m:e>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−1</m:t>
                                </m:r>
                              </m:sub>
                            </m:sSub>
                          </m:e>
                        </m:d>
                        <m:r>
                          <a:rPr lang="en-US" altLang="zh-CN" sz="1872" i="1">
                            <a:latin typeface="Cambria Math" panose="02040503050406030204" pitchFamily="18" charset="0"/>
                          </a:rPr>
                          <m:t>=</m:t>
                        </m:r>
                        <m:r>
                          <a:rPr lang="zh-CN" altLang="en-US" sz="1872" i="1">
                            <a:latin typeface="Cambria Math" panose="02040503050406030204" pitchFamily="18" charset="0"/>
                          </a:rPr>
                          <m:t>𝒩</m:t>
                        </m:r>
                        <m:r>
                          <a:rPr lang="en-US" altLang="zh-CN" sz="1872" i="1">
                            <a:latin typeface="Cambria Math" panose="02040503050406030204" pitchFamily="18" charset="0"/>
                          </a:rPr>
                          <m:t>(</m:t>
                        </m:r>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r>
                          <a:rPr lang="en-US" altLang="zh-CN" sz="1872" i="1">
                            <a:latin typeface="Cambria Math" panose="02040503050406030204" pitchFamily="18" charset="0"/>
                          </a:rPr>
                          <m:t>;</m:t>
                        </m:r>
                        <m:rad>
                          <m:radPr>
                            <m:degHide m:val="on"/>
                            <m:ctrlPr>
                              <a:rPr lang="en-US" altLang="zh-CN" sz="1872" i="1">
                                <a:latin typeface="Cambria Math" panose="02040503050406030204" pitchFamily="18" charset="0"/>
                              </a:rPr>
                            </m:ctrlPr>
                          </m:radPr>
                          <m:deg/>
                          <m:e>
                            <m:sSub>
                              <m:sSubPr>
                                <m:ctrlPr>
                                  <a:rPr lang="en-US" altLang="zh-CN" sz="1872" i="1">
                                    <a:latin typeface="Cambria Math" panose="02040503050406030204" pitchFamily="18" charset="0"/>
                                  </a:rPr>
                                </m:ctrlPr>
                              </m:sSubPr>
                              <m:e>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e>
                        </m:rad>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−1</m:t>
                            </m:r>
                          </m:sub>
                        </m:sSub>
                        <m:r>
                          <a:rPr lang="en-US" altLang="zh-CN" sz="1872" i="1">
                            <a:latin typeface="Cambria Math" panose="02040503050406030204" pitchFamily="18" charset="0"/>
                          </a:rPr>
                          <m:t>,(</m:t>
                        </m:r>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1−</m:t>
                            </m:r>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r>
                          <a:rPr lang="en-US" altLang="zh-CN" sz="1872" i="1">
                            <a:latin typeface="Cambria Math" panose="02040503050406030204" pitchFamily="18" charset="0"/>
                          </a:rPr>
                          <m:t>)</m:t>
                        </m:r>
                        <m:r>
                          <m:rPr>
                            <m:sty m:val="p"/>
                          </m:rPr>
                          <a:rPr lang="el-GR" altLang="zh-CN" sz="1872" i="1">
                            <a:latin typeface="Cambria Math" panose="02040503050406030204" pitchFamily="18" charset="0"/>
                            <a:ea typeface="Cambria Math" panose="02040503050406030204" pitchFamily="18" charset="0"/>
                          </a:rPr>
                          <m:t>Ι</m:t>
                        </m:r>
                        <m:r>
                          <a:rPr lang="en-US" altLang="zh-CN" sz="1872" i="1">
                            <a:latin typeface="Cambria Math" panose="02040503050406030204" pitchFamily="18" charset="0"/>
                          </a:rPr>
                          <m:t>)</m:t>
                        </m:r>
                      </m:oMath>
                    </m:oMathPara>
                  </a14:m>
                  <a:endParaRPr lang="zh-CN" altLang="en-US" sz="1872" dirty="0"/>
                </a:p>
              </p:txBody>
            </p:sp>
          </mc:Choice>
          <mc:Fallback xmlns="">
            <p:sp>
              <p:nvSpPr>
                <p:cNvPr id="87" name="文本框 86">
                  <a:extLst>
                    <a:ext uri="{FF2B5EF4-FFF2-40B4-BE49-F238E27FC236}">
                      <a16:creationId xmlns:a16="http://schemas.microsoft.com/office/drawing/2014/main" id="{3FFD966B-EDBF-EA5D-E730-D2CCCF387BBC}"/>
                    </a:ext>
                  </a:extLst>
                </p:cNvPr>
                <p:cNvSpPr txBox="1">
                  <a:spLocks noRot="1" noChangeAspect="1" noMove="1" noResize="1" noEditPoints="1" noAdjustHandles="1" noChangeArrowheads="1" noChangeShapeType="1" noTextEdit="1"/>
                </p:cNvSpPr>
                <p:nvPr/>
              </p:nvSpPr>
              <p:spPr>
                <a:xfrm>
                  <a:off x="3542936" y="5504642"/>
                  <a:ext cx="4079129" cy="288990"/>
                </a:xfrm>
                <a:prstGeom prst="rect">
                  <a:avLst/>
                </a:prstGeom>
                <a:blipFill>
                  <a:blip r:embed="rId13"/>
                  <a:stretch>
                    <a:fillRect l="-746" t="-2128" r="-1343" b="-38298"/>
                  </a:stretch>
                </a:blipFill>
              </p:spPr>
              <p:txBody>
                <a:bodyPr/>
                <a:lstStyle/>
                <a:p>
                  <a:r>
                    <a:rPr lang="zh-CN" altLang="en-US">
                      <a:noFill/>
                    </a:rPr>
                    <a:t> </a:t>
                  </a:r>
                </a:p>
              </p:txBody>
            </p:sp>
          </mc:Fallback>
        </mc:AlternateContent>
        <p:sp>
          <p:nvSpPr>
            <p:cNvPr id="137" name="矩形: 圆角 136">
              <a:extLst>
                <a:ext uri="{FF2B5EF4-FFF2-40B4-BE49-F238E27FC236}">
                  <a16:creationId xmlns:a16="http://schemas.microsoft.com/office/drawing/2014/main" id="{C7342A25-4568-8F8B-0F09-D111A46D9581}"/>
                </a:ext>
              </a:extLst>
            </p:cNvPr>
            <p:cNvSpPr/>
            <p:nvPr/>
          </p:nvSpPr>
          <p:spPr>
            <a:xfrm>
              <a:off x="5583667" y="5504644"/>
              <a:ext cx="861186" cy="358155"/>
            </a:xfrm>
            <a:prstGeom prst="roundRect">
              <a:avLst/>
            </a:prstGeom>
            <a:solidFill>
              <a:srgbClr val="5B9BD5">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72"/>
            </a:p>
          </p:txBody>
        </p:sp>
        <p:sp>
          <p:nvSpPr>
            <p:cNvPr id="138" name="矩形: 圆角 137">
              <a:extLst>
                <a:ext uri="{FF2B5EF4-FFF2-40B4-BE49-F238E27FC236}">
                  <a16:creationId xmlns:a16="http://schemas.microsoft.com/office/drawing/2014/main" id="{524919F3-6B30-2E27-9269-BE3FB72C415D}"/>
                </a:ext>
              </a:extLst>
            </p:cNvPr>
            <p:cNvSpPr/>
            <p:nvPr/>
          </p:nvSpPr>
          <p:spPr>
            <a:xfrm>
              <a:off x="6542214" y="5504644"/>
              <a:ext cx="921900" cy="358155"/>
            </a:xfrm>
            <a:prstGeom prst="roundRect">
              <a:avLst/>
            </a:prstGeom>
            <a:solidFill>
              <a:srgbClr val="5B9BD5">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72"/>
            </a:p>
          </p:txBody>
        </p:sp>
      </p:grpSp>
      <p:sp>
        <p:nvSpPr>
          <p:cNvPr id="139" name="矩形 138">
            <a:extLst>
              <a:ext uri="{FF2B5EF4-FFF2-40B4-BE49-F238E27FC236}">
                <a16:creationId xmlns:a16="http://schemas.microsoft.com/office/drawing/2014/main" id="{2649FCE9-4D91-CA05-03F7-7C6F71D3E51E}"/>
              </a:ext>
            </a:extLst>
          </p:cNvPr>
          <p:cNvSpPr/>
          <p:nvPr/>
        </p:nvSpPr>
        <p:spPr>
          <a:xfrm>
            <a:off x="3719736" y="1196754"/>
            <a:ext cx="4680520" cy="2191177"/>
          </a:xfrm>
          <a:prstGeom prst="rect">
            <a:avLst/>
          </a:prstGeom>
          <a:noFill/>
          <a:ln w="28575">
            <a:solidFill>
              <a:srgbClr val="6B499C"/>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8B2B0E06-B01D-8139-6B89-05FF3C547A2A}"/>
                  </a:ext>
                </a:extLst>
              </p:cNvPr>
              <p:cNvSpPr txBox="1"/>
              <p:nvPr/>
            </p:nvSpPr>
            <p:spPr>
              <a:xfrm>
                <a:off x="4925007" y="2656639"/>
                <a:ext cx="542456" cy="339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xmlns="">
          <p:sp>
            <p:nvSpPr>
              <p:cNvPr id="140" name="文本框 139">
                <a:extLst>
                  <a:ext uri="{FF2B5EF4-FFF2-40B4-BE49-F238E27FC236}">
                    <a16:creationId xmlns:a16="http://schemas.microsoft.com/office/drawing/2014/main" id="{8B2B0E06-B01D-8139-6B89-05FF3C547A2A}"/>
                  </a:ext>
                </a:extLst>
              </p:cNvPr>
              <p:cNvSpPr txBox="1">
                <a:spLocks noRot="1" noChangeAspect="1" noMove="1" noResize="1" noEditPoints="1" noAdjustHandles="1" noChangeArrowheads="1" noChangeShapeType="1" noTextEdit="1"/>
              </p:cNvSpPr>
              <p:nvPr/>
            </p:nvSpPr>
            <p:spPr>
              <a:xfrm>
                <a:off x="4925007" y="2656639"/>
                <a:ext cx="542456" cy="339837"/>
              </a:xfrm>
              <a:prstGeom prst="rect">
                <a:avLst/>
              </a:prstGeom>
              <a:blipFill>
                <a:blip r:embed="rId14"/>
                <a:stretch>
                  <a:fillRect r="-1124"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18B27132-4BA0-35A1-5BEC-F65E62B41F2F}"/>
                  </a:ext>
                </a:extLst>
              </p:cNvPr>
              <p:cNvSpPr txBox="1"/>
              <p:nvPr/>
            </p:nvSpPr>
            <p:spPr>
              <a:xfrm>
                <a:off x="6306427" y="2615191"/>
                <a:ext cx="1059200" cy="4101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en-US" altLang="zh-CN" sz="2201" i="1">
                                  <a:latin typeface="Cambria Math" panose="02040503050406030204" pitchFamily="18" charset="0"/>
                                </a:rPr>
                                <m:t>1−</m:t>
                              </m:r>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xmlns="">
          <p:sp>
            <p:nvSpPr>
              <p:cNvPr id="141" name="文本框 140">
                <a:extLst>
                  <a:ext uri="{FF2B5EF4-FFF2-40B4-BE49-F238E27FC236}">
                    <a16:creationId xmlns:a16="http://schemas.microsoft.com/office/drawing/2014/main" id="{18B27132-4BA0-35A1-5BEC-F65E62B41F2F}"/>
                  </a:ext>
                </a:extLst>
              </p:cNvPr>
              <p:cNvSpPr txBox="1">
                <a:spLocks noRot="1" noChangeAspect="1" noMove="1" noResize="1" noEditPoints="1" noAdjustHandles="1" noChangeArrowheads="1" noChangeShapeType="1" noTextEdit="1"/>
              </p:cNvSpPr>
              <p:nvPr/>
            </p:nvSpPr>
            <p:spPr>
              <a:xfrm>
                <a:off x="6306427" y="2615191"/>
                <a:ext cx="1059200" cy="410177"/>
              </a:xfrm>
              <a:prstGeom prst="rect">
                <a:avLst/>
              </a:prstGeom>
              <a:blipFill>
                <a:blip r:embed="rId15"/>
                <a:stretch>
                  <a:fillRect/>
                </a:stretch>
              </a:blipFill>
            </p:spPr>
            <p:txBody>
              <a:bodyPr/>
              <a:lstStyle/>
              <a:p>
                <a:r>
                  <a:rPr lang="zh-CN" altLang="en-US">
                    <a:noFill/>
                  </a:rPr>
                  <a:t> </a:t>
                </a:r>
              </a:p>
            </p:txBody>
          </p:sp>
        </mc:Fallback>
      </mc:AlternateContent>
      <p:sp>
        <p:nvSpPr>
          <p:cNvPr id="142" name="矩形: 圆角 141">
            <a:extLst>
              <a:ext uri="{FF2B5EF4-FFF2-40B4-BE49-F238E27FC236}">
                <a16:creationId xmlns:a16="http://schemas.microsoft.com/office/drawing/2014/main" id="{E85F5D24-D4AC-2CF1-6175-B759AF727251}"/>
              </a:ext>
            </a:extLst>
          </p:cNvPr>
          <p:cNvSpPr/>
          <p:nvPr/>
        </p:nvSpPr>
        <p:spPr>
          <a:xfrm>
            <a:off x="509728" y="3843527"/>
            <a:ext cx="2274571" cy="2192368"/>
          </a:xfrm>
          <a:prstGeom prst="roundRect">
            <a:avLst/>
          </a:prstGeom>
          <a:ln>
            <a:solidFill>
              <a:schemeClr val="accent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872" dirty="0"/>
          </a:p>
        </p:txBody>
      </p:sp>
      <mc:AlternateContent xmlns:mc="http://schemas.openxmlformats.org/markup-compatibility/2006" xmlns:a14="http://schemas.microsoft.com/office/drawing/2010/main">
        <mc:Choice Requires="a14">
          <p:sp>
            <p:nvSpPr>
              <p:cNvPr id="143" name="文本框 142">
                <a:extLst>
                  <a:ext uri="{FF2B5EF4-FFF2-40B4-BE49-F238E27FC236}">
                    <a16:creationId xmlns:a16="http://schemas.microsoft.com/office/drawing/2014/main" id="{9B60C606-10B5-0978-A7D0-E79A09D5BD2A}"/>
                  </a:ext>
                </a:extLst>
              </p:cNvPr>
              <p:cNvSpPr txBox="1"/>
              <p:nvPr/>
            </p:nvSpPr>
            <p:spPr>
              <a:xfrm>
                <a:off x="890026" y="5286934"/>
                <a:ext cx="173605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rPr>
                        <m:t>𝓏</m:t>
                      </m:r>
                      <m:r>
                        <a:rPr lang="en-US" altLang="zh-CN" sz="1800" i="1">
                          <a:latin typeface="Cambria Math" panose="02040503050406030204" pitchFamily="18" charset="0"/>
                        </a:rPr>
                        <m:t> ~ </m:t>
                      </m:r>
                      <m:r>
                        <a:rPr lang="zh-CN" altLang="en-US" sz="1800" i="1">
                          <a:latin typeface="Cambria Math" panose="02040503050406030204" pitchFamily="18" charset="0"/>
                        </a:rPr>
                        <m:t>𝒩</m:t>
                      </m:r>
                      <m:r>
                        <a:rPr lang="en-US" altLang="zh-CN" sz="1800" i="1">
                          <a:latin typeface="Cambria Math" panose="02040503050406030204" pitchFamily="18" charset="0"/>
                        </a:rPr>
                        <m:t>(</m:t>
                      </m:r>
                      <m:r>
                        <a:rPr lang="zh-CN" altLang="en-US" sz="1800" i="1">
                          <a:latin typeface="Cambria Math" panose="02040503050406030204" pitchFamily="18" charset="0"/>
                        </a:rPr>
                        <m:t>𝜇</m:t>
                      </m:r>
                      <m:r>
                        <a:rPr lang="en-US" altLang="zh-CN" sz="1800" i="1">
                          <a:latin typeface="Cambria Math" panose="02040503050406030204" pitchFamily="18" charset="0"/>
                        </a:rPr>
                        <m:t>, </m:t>
                      </m:r>
                      <m:r>
                        <a:rPr lang="zh-CN" altLang="en-US" sz="1800" i="1">
                          <a:latin typeface="Cambria Math" panose="02040503050406030204" pitchFamily="18" charset="0"/>
                        </a:rPr>
                        <m:t>𝜎</m:t>
                      </m:r>
                      <m:r>
                        <a:rPr lang="en-US" altLang="zh-CN" sz="1800" i="1" baseline="30000">
                          <a:latin typeface="Cambria Math" panose="02040503050406030204" pitchFamily="18" charset="0"/>
                        </a:rPr>
                        <m:t>2</m:t>
                      </m:r>
                      <m:r>
                        <a:rPr lang="en-US" altLang="zh-CN" sz="1800" i="1">
                          <a:latin typeface="Cambria Math" panose="02040503050406030204" pitchFamily="18" charset="0"/>
                        </a:rPr>
                        <m:t>)</m:t>
                      </m:r>
                    </m:oMath>
                  </m:oMathPara>
                </a14:m>
                <a:endParaRPr lang="zh-CN" altLang="en-US" sz="1800" dirty="0"/>
              </a:p>
            </p:txBody>
          </p:sp>
        </mc:Choice>
        <mc:Fallback xmlns="">
          <p:sp>
            <p:nvSpPr>
              <p:cNvPr id="143" name="文本框 142">
                <a:extLst>
                  <a:ext uri="{FF2B5EF4-FFF2-40B4-BE49-F238E27FC236}">
                    <a16:creationId xmlns:a16="http://schemas.microsoft.com/office/drawing/2014/main" id="{9B60C606-10B5-0978-A7D0-E79A09D5BD2A}"/>
                  </a:ext>
                </a:extLst>
              </p:cNvPr>
              <p:cNvSpPr txBox="1">
                <a:spLocks noRot="1" noChangeAspect="1" noMove="1" noResize="1" noEditPoints="1" noAdjustHandles="1" noChangeArrowheads="1" noChangeShapeType="1" noTextEdit="1"/>
              </p:cNvSpPr>
              <p:nvPr/>
            </p:nvSpPr>
            <p:spPr>
              <a:xfrm>
                <a:off x="890026" y="5286934"/>
                <a:ext cx="1736052" cy="369332"/>
              </a:xfrm>
              <a:prstGeom prst="rect">
                <a:avLst/>
              </a:prstGeom>
              <a:blipFill>
                <a:blip r:embed="rId1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4" name="文本框 143">
                <a:extLst>
                  <a:ext uri="{FF2B5EF4-FFF2-40B4-BE49-F238E27FC236}">
                    <a16:creationId xmlns:a16="http://schemas.microsoft.com/office/drawing/2014/main" id="{67985E31-A7ED-FBEF-48DA-EBAADF80DC9B}"/>
                  </a:ext>
                </a:extLst>
              </p:cNvPr>
              <p:cNvSpPr txBox="1"/>
              <p:nvPr/>
            </p:nvSpPr>
            <p:spPr>
              <a:xfrm>
                <a:off x="875299" y="4802212"/>
                <a:ext cx="1739258" cy="47442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CN" sz="1800" i="1">
                              <a:latin typeface="Cambria Math" panose="02040503050406030204" pitchFamily="18" charset="0"/>
                            </a:rPr>
                          </m:ctrlPr>
                        </m:fPr>
                        <m:num>
                          <m:r>
                            <a:rPr lang="zh-CN" altLang="en-US" sz="1800" i="1">
                              <a:latin typeface="Cambria Math" panose="02040503050406030204" pitchFamily="18" charset="0"/>
                            </a:rPr>
                            <m:t>𝓏</m:t>
                          </m:r>
                          <m:r>
                            <a:rPr lang="en-US" altLang="zh-CN" sz="1800" i="1">
                              <a:latin typeface="Cambria Math" panose="02040503050406030204" pitchFamily="18" charset="0"/>
                            </a:rPr>
                            <m:t>−</m:t>
                          </m:r>
                          <m:r>
                            <a:rPr lang="zh-CN" altLang="en-US" sz="1800" i="1">
                              <a:latin typeface="Cambria Math" panose="02040503050406030204" pitchFamily="18" charset="0"/>
                            </a:rPr>
                            <m:t>𝜇</m:t>
                          </m:r>
                          <m:r>
                            <m:rPr>
                              <m:nor/>
                            </m:rPr>
                            <a:rPr lang="zh-CN" altLang="en-US" sz="1800" dirty="0"/>
                            <m:t> </m:t>
                          </m:r>
                        </m:num>
                        <m:den>
                          <m:r>
                            <a:rPr lang="zh-CN" altLang="en-US" sz="1800" i="1">
                              <a:latin typeface="Cambria Math" panose="02040503050406030204" pitchFamily="18" charset="0"/>
                            </a:rPr>
                            <m:t>𝜎</m:t>
                          </m:r>
                        </m:den>
                      </m:f>
                      <m:r>
                        <a:rPr lang="en-US" altLang="zh-CN" sz="1800" i="1">
                          <a:latin typeface="Cambria Math" panose="02040503050406030204" pitchFamily="18" charset="0"/>
                        </a:rPr>
                        <m:t> ~ </m:t>
                      </m:r>
                      <m:r>
                        <a:rPr lang="zh-CN" altLang="en-US" sz="1800" i="1">
                          <a:latin typeface="Cambria Math" panose="02040503050406030204" pitchFamily="18" charset="0"/>
                        </a:rPr>
                        <m:t>𝒩</m:t>
                      </m:r>
                      <m:r>
                        <a:rPr lang="en-US" altLang="zh-CN" sz="1800" i="1">
                          <a:latin typeface="Cambria Math" panose="02040503050406030204" pitchFamily="18" charset="0"/>
                        </a:rPr>
                        <m:t>(0, 1)</m:t>
                      </m:r>
                    </m:oMath>
                  </m:oMathPara>
                </a14:m>
                <a:endParaRPr lang="zh-CN" altLang="en-US" sz="1800" dirty="0"/>
              </a:p>
            </p:txBody>
          </p:sp>
        </mc:Choice>
        <mc:Fallback xmlns="">
          <p:sp>
            <p:nvSpPr>
              <p:cNvPr id="144" name="文本框 143">
                <a:extLst>
                  <a:ext uri="{FF2B5EF4-FFF2-40B4-BE49-F238E27FC236}">
                    <a16:creationId xmlns:a16="http://schemas.microsoft.com/office/drawing/2014/main" id="{67985E31-A7ED-FBEF-48DA-EBAADF80DC9B}"/>
                  </a:ext>
                </a:extLst>
              </p:cNvPr>
              <p:cNvSpPr txBox="1">
                <a:spLocks noRot="1" noChangeAspect="1" noMove="1" noResize="1" noEditPoints="1" noAdjustHandles="1" noChangeArrowheads="1" noChangeShapeType="1" noTextEdit="1"/>
              </p:cNvSpPr>
              <p:nvPr/>
            </p:nvSpPr>
            <p:spPr>
              <a:xfrm>
                <a:off x="875299" y="4802212"/>
                <a:ext cx="1739258" cy="47442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82BDDCAD-FAEE-8369-7A6C-B7DC1FAD3761}"/>
                  </a:ext>
                </a:extLst>
              </p:cNvPr>
              <p:cNvSpPr txBox="1"/>
              <p:nvPr/>
            </p:nvSpPr>
            <p:spPr>
              <a:xfrm>
                <a:off x="387509" y="4021818"/>
                <a:ext cx="2519011" cy="394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l-GR" sz="1800" i="1">
                          <a:latin typeface="Cambria Math" panose="02040503050406030204" pitchFamily="18" charset="0"/>
                          <a:ea typeface="Cambria Math" panose="02040503050406030204" pitchFamily="18" charset="0"/>
                        </a:rPr>
                        <m:t>𝓏</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𝜇</m:t>
                          </m:r>
                        </m:e>
                        <m:sub>
                          <m:r>
                            <a:rPr lang="zh-CN" altLang="en-US" sz="1800" i="1">
                              <a:latin typeface="Cambria Math" panose="02040503050406030204" pitchFamily="18" charset="0"/>
                            </a:rPr>
                            <m:t>𝜙</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𝜎</m:t>
                          </m:r>
                        </m:e>
                        <m:sub>
                          <m:r>
                            <a:rPr lang="zh-CN" altLang="en-US" sz="1800" i="1">
                              <a:latin typeface="Cambria Math" panose="02040503050406030204" pitchFamily="18" charset="0"/>
                            </a:rPr>
                            <m:t>𝜃</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i="1">
                          <a:latin typeface="Cambria Math" panose="02040503050406030204" pitchFamily="18" charset="0"/>
                          <a:ea typeface="Cambria Math" panose="02040503050406030204" pitchFamily="18" charset="0"/>
                        </a:rPr>
                        <m:t>⨀</m:t>
                      </m:r>
                      <m:r>
                        <a:rPr lang="zh-CN" altLang="en-US" sz="1800" i="1">
                          <a:latin typeface="Cambria Math" panose="02040503050406030204" pitchFamily="18" charset="0"/>
                          <a:ea typeface="Cambria Math" panose="02040503050406030204" pitchFamily="18" charset="0"/>
                        </a:rPr>
                        <m:t>𝜖</m:t>
                      </m:r>
                    </m:oMath>
                  </m:oMathPara>
                </a14:m>
                <a:endParaRPr lang="en-US" altLang="zh-CN" sz="1800" i="1" dirty="0">
                  <a:latin typeface="Cambria Math" panose="02040503050406030204" pitchFamily="18" charset="0"/>
                  <a:ea typeface="Cambria Math" panose="02040503050406030204" pitchFamily="18" charset="0"/>
                </a:endParaRPr>
              </a:p>
            </p:txBody>
          </p:sp>
        </mc:Choice>
        <mc:Fallback xmlns="">
          <p:sp>
            <p:nvSpPr>
              <p:cNvPr id="145" name="文本框 144">
                <a:extLst>
                  <a:ext uri="{FF2B5EF4-FFF2-40B4-BE49-F238E27FC236}">
                    <a16:creationId xmlns:a16="http://schemas.microsoft.com/office/drawing/2014/main" id="{82BDDCAD-FAEE-8369-7A6C-B7DC1FAD3761}"/>
                  </a:ext>
                </a:extLst>
              </p:cNvPr>
              <p:cNvSpPr txBox="1">
                <a:spLocks noRot="1" noChangeAspect="1" noMove="1" noResize="1" noEditPoints="1" noAdjustHandles="1" noChangeArrowheads="1" noChangeShapeType="1" noTextEdit="1"/>
              </p:cNvSpPr>
              <p:nvPr/>
            </p:nvSpPr>
            <p:spPr>
              <a:xfrm>
                <a:off x="387509" y="4021818"/>
                <a:ext cx="2519011" cy="394082"/>
              </a:xfrm>
              <a:prstGeom prst="rect">
                <a:avLst/>
              </a:prstGeom>
              <a:blipFill>
                <a:blip r:embed="rId18"/>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3989E249-30F9-F97B-5FC4-FEF342DE131D}"/>
                  </a:ext>
                </a:extLst>
              </p:cNvPr>
              <p:cNvSpPr txBox="1"/>
              <p:nvPr/>
            </p:nvSpPr>
            <p:spPr>
              <a:xfrm>
                <a:off x="1092212" y="4412174"/>
                <a:ext cx="11112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ea typeface="Cambria Math" panose="02040503050406030204" pitchFamily="18" charset="0"/>
                        </a:rPr>
                        <m:t>𝜖</m:t>
                      </m:r>
                      <m:r>
                        <a:rPr lang="en-US" altLang="zh-CN" sz="1800" i="1">
                          <a:latin typeface="Cambria Math" panose="02040503050406030204" pitchFamily="18" charset="0"/>
                        </a:rPr>
                        <m:t>~</m:t>
                      </m:r>
                      <m:r>
                        <a:rPr lang="zh-CN" altLang="en-US" sz="1800" i="1">
                          <a:latin typeface="Cambria Math" panose="02040503050406030204" pitchFamily="18" charset="0"/>
                        </a:rPr>
                        <m:t>𝒩</m:t>
                      </m:r>
                      <m:r>
                        <a:rPr lang="en-US" altLang="zh-CN" sz="1800" i="1">
                          <a:latin typeface="Cambria Math" panose="02040503050406030204" pitchFamily="18" charset="0"/>
                        </a:rPr>
                        <m:t>(0, 1)</m:t>
                      </m:r>
                    </m:oMath>
                  </m:oMathPara>
                </a14:m>
                <a:endParaRPr lang="zh-CN" altLang="en-US" sz="1800" dirty="0"/>
              </a:p>
            </p:txBody>
          </p:sp>
        </mc:Choice>
        <mc:Fallback xmlns="">
          <p:sp>
            <p:nvSpPr>
              <p:cNvPr id="146" name="文本框 145">
                <a:extLst>
                  <a:ext uri="{FF2B5EF4-FFF2-40B4-BE49-F238E27FC236}">
                    <a16:creationId xmlns:a16="http://schemas.microsoft.com/office/drawing/2014/main" id="{3989E249-30F9-F97B-5FC4-FEF342DE131D}"/>
                  </a:ext>
                </a:extLst>
              </p:cNvPr>
              <p:cNvSpPr txBox="1">
                <a:spLocks noRot="1" noChangeAspect="1" noMove="1" noResize="1" noEditPoints="1" noAdjustHandles="1" noChangeArrowheads="1" noChangeShapeType="1" noTextEdit="1"/>
              </p:cNvSpPr>
              <p:nvPr/>
            </p:nvSpPr>
            <p:spPr>
              <a:xfrm>
                <a:off x="1092212" y="4412174"/>
                <a:ext cx="1111202" cy="276999"/>
              </a:xfrm>
              <a:prstGeom prst="rect">
                <a:avLst/>
              </a:prstGeom>
              <a:blipFill>
                <a:blip r:embed="rId19"/>
                <a:stretch>
                  <a:fillRect l="-2198" r="-7143" b="-37778"/>
                </a:stretch>
              </a:blipFill>
            </p:spPr>
            <p:txBody>
              <a:bodyPr/>
              <a:lstStyle/>
              <a:p>
                <a:r>
                  <a:rPr lang="zh-CN" altLang="en-US">
                    <a:noFill/>
                  </a:rPr>
                  <a:t> </a:t>
                </a:r>
              </a:p>
            </p:txBody>
          </p:sp>
        </mc:Fallback>
      </mc:AlternateContent>
      <p:sp>
        <p:nvSpPr>
          <p:cNvPr id="147" name="文本框 146">
            <a:extLst>
              <a:ext uri="{FF2B5EF4-FFF2-40B4-BE49-F238E27FC236}">
                <a16:creationId xmlns:a16="http://schemas.microsoft.com/office/drawing/2014/main" id="{BEE862E8-93E6-3EEE-B0AA-337ABFA960D9}"/>
              </a:ext>
            </a:extLst>
          </p:cNvPr>
          <p:cNvSpPr txBox="1"/>
          <p:nvPr/>
        </p:nvSpPr>
        <p:spPr>
          <a:xfrm>
            <a:off x="387509" y="3515109"/>
            <a:ext cx="2519011" cy="276999"/>
          </a:xfrm>
          <a:prstGeom prst="rect">
            <a:avLst/>
          </a:prstGeom>
          <a:noFill/>
        </p:spPr>
        <p:txBody>
          <a:bodyPr wrap="square">
            <a:spAutoFit/>
          </a:bodyPr>
          <a:lstStyle/>
          <a:p>
            <a:pPr algn="ctr"/>
            <a:r>
              <a:rPr lang="en-US" altLang="zh-CN" sz="1200" b="1" dirty="0">
                <a:solidFill>
                  <a:schemeClr val="tx1">
                    <a:lumMod val="65000"/>
                    <a:lumOff val="35000"/>
                  </a:schemeClr>
                </a:solidFill>
              </a:rPr>
              <a:t>The reparameterization trick</a:t>
            </a:r>
            <a:endParaRPr lang="zh-CN" altLang="en-US" sz="1200" dirty="0">
              <a:solidFill>
                <a:schemeClr val="tx1">
                  <a:lumMod val="65000"/>
                  <a:lumOff val="35000"/>
                </a:schemeClr>
              </a:solidFill>
            </a:endParaRPr>
          </a:p>
        </p:txBody>
      </p:sp>
      <p:cxnSp>
        <p:nvCxnSpPr>
          <p:cNvPr id="148" name="连接符: 曲线 147">
            <a:extLst>
              <a:ext uri="{FF2B5EF4-FFF2-40B4-BE49-F238E27FC236}">
                <a16:creationId xmlns:a16="http://schemas.microsoft.com/office/drawing/2014/main" id="{B2975090-7197-7E3E-7825-98A961F51422}"/>
              </a:ext>
            </a:extLst>
          </p:cNvPr>
          <p:cNvCxnSpPr>
            <a:stCxn id="132" idx="3"/>
            <a:endCxn id="125" idx="2"/>
          </p:cNvCxnSpPr>
          <p:nvPr/>
        </p:nvCxnSpPr>
        <p:spPr>
          <a:xfrm flipV="1">
            <a:off x="7295450" y="4724740"/>
            <a:ext cx="944925" cy="331236"/>
          </a:xfrm>
          <a:prstGeom prst="curvedConnector2">
            <a:avLst/>
          </a:prstGeom>
          <a:ln w="19050">
            <a:solidFill>
              <a:srgbClr val="6B499C"/>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5374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fade">
                                      <p:cBhvr>
                                        <p:cTn id="10" dur="500"/>
                                        <p:tgtEl>
                                          <p:spTgt spid="1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500"/>
                                        <p:tgtEl>
                                          <p:spTgt spid="1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fade">
                                      <p:cBhvr>
                                        <p:cTn id="16" dur="500"/>
                                        <p:tgtEl>
                                          <p:spTgt spid="1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fade">
                                      <p:cBhvr>
                                        <p:cTn id="19" dur="500"/>
                                        <p:tgtEl>
                                          <p:spTgt spid="1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p:bldP spid="144" grpId="0"/>
      <p:bldP spid="145" grpId="0"/>
      <p:bldP spid="146" grpId="0"/>
      <p:bldP spid="14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00963cb2-57c8-4f9e-8976-ce00f7260cfc"/>
  <p:tag name="COMMONDATA" val="eyJoZGlkIjoiNWQ0M2IyNTFhZWY3MTBmYjlhOWQ5MzUyMDVlN2RjYjY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heme/theme1.xml><?xml version="1.0" encoding="utf-8"?>
<a:theme xmlns:a="http://schemas.openxmlformats.org/drawingml/2006/main" name="www.2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w0svw4v">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6525</TotalTime>
  <Words>2170</Words>
  <Application>Microsoft Office PowerPoint</Application>
  <PresentationFormat>宽屏</PresentationFormat>
  <Paragraphs>235</Paragraphs>
  <Slides>21</Slides>
  <Notes>13</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21</vt:i4>
      </vt:variant>
    </vt:vector>
  </HeadingPairs>
  <TitlesOfParts>
    <vt:vector size="35" baseType="lpstr">
      <vt:lpstr>Yu Gothic UI</vt:lpstr>
      <vt:lpstr>华文楷体</vt:lpstr>
      <vt:lpstr>苹方-简</vt:lpstr>
      <vt:lpstr>苹方-简 中黑体</vt:lpstr>
      <vt:lpstr>Microsoft YaHei</vt:lpstr>
      <vt:lpstr>Microsoft YaHei</vt:lpstr>
      <vt:lpstr>幼圆</vt:lpstr>
      <vt:lpstr>Arial</vt:lpstr>
      <vt:lpstr>Calibri</vt:lpstr>
      <vt:lpstr>Cambria Math</vt:lpstr>
      <vt:lpstr>Times New Roman</vt:lpstr>
      <vt:lpstr>Wingdings</vt:lpstr>
      <vt:lpstr>www.2ppt.com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www.2ppt.com-爱PPT提供免费下载</Manager>
  <Company>www.2ppt.com-爱PPT提供免费下载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www.2ppt.com-爱PPT提供免费下载</dc:title>
  <dc:creator>www.2ppt.com-爱PPT提供免费下载;第一PPT</dc:creator>
  <cp:keywords>www.2ppt.com-爱PPT提供免费下载</cp:keywords>
  <dc:description>www.2ppt.com-爱PPT提供免费下载</dc:description>
  <cp:lastModifiedBy>Haruko386 Hare</cp:lastModifiedBy>
  <cp:revision>68</cp:revision>
  <dcterms:created xsi:type="dcterms:W3CDTF">2021-04-15T07:04:00Z</dcterms:created>
  <dcterms:modified xsi:type="dcterms:W3CDTF">2025-10-21T09:18:40Z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998C6703AE5F427BBBFFF1E045411DF9_12</vt:lpwstr>
  </property>
  <property fmtid="{D5CDD505-2E9C-101B-9397-08002B2CF9AE}" pid="3" name="KSOProductBuildVer">
    <vt:lpwstr>2052-11.1.0.14309</vt:lpwstr>
  </property>
</Properties>
</file>